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</p:sldIdLst>
  <p:sldSz cx="12801600" cy="9601200" type="A3"/>
  <p:notesSz cx="9872663" cy="6797675"/>
  <p:defaultTextStyle>
    <a:defPPr>
      <a:defRPr lang="en-US"/>
    </a:defPPr>
    <a:lvl1pPr marL="0" algn="l" defTabSz="1279858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1pPr>
    <a:lvl2pPr marL="639929" algn="l" defTabSz="1279858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2pPr>
    <a:lvl3pPr marL="1279858" algn="l" defTabSz="1279858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3pPr>
    <a:lvl4pPr marL="1919786" algn="l" defTabSz="1279858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4pPr>
    <a:lvl5pPr marL="2559715" algn="l" defTabSz="1279858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5pPr>
    <a:lvl6pPr marL="3199644" algn="l" defTabSz="1279858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6pPr>
    <a:lvl7pPr marL="3839573" algn="l" defTabSz="1279858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7pPr>
    <a:lvl8pPr marL="4479501" algn="l" defTabSz="1279858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8pPr>
    <a:lvl9pPr marL="5119430" algn="l" defTabSz="1279858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1407">
          <p15:clr>
            <a:srgbClr val="A4A3A4"/>
          </p15:clr>
        </p15:guide>
        <p15:guide id="2" pos="21833">
          <p15:clr>
            <a:srgbClr val="A4A3A4"/>
          </p15:clr>
        </p15:guide>
        <p15:guide id="3" orient="horz" pos="3618">
          <p15:clr>
            <a:srgbClr val="A4A3A4"/>
          </p15:clr>
        </p15:guide>
        <p15:guide id="4" pos="653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0000"/>
    <a:srgbClr val="0000FF"/>
    <a:srgbClr val="000099"/>
    <a:srgbClr val="0033CC"/>
    <a:srgbClr val="3366FF"/>
    <a:srgbClr val="3333CC"/>
    <a:srgbClr val="4F81BD"/>
    <a:srgbClr val="F2A958"/>
    <a:srgbClr val="EE8C20"/>
    <a:srgbClr val="17375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5620"/>
    <p:restoredTop sz="96398" autoAdjust="0"/>
  </p:normalViewPr>
  <p:slideViewPr>
    <p:cSldViewPr>
      <p:cViewPr varScale="1">
        <p:scale>
          <a:sx n="51" d="100"/>
          <a:sy n="51" d="100"/>
        </p:scale>
        <p:origin x="1794" y="150"/>
      </p:cViewPr>
      <p:guideLst>
        <p:guide orient="horz" pos="11407"/>
        <p:guide pos="21833"/>
        <p:guide orient="horz" pos="3618"/>
        <p:guide pos="653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2982596"/>
            <a:ext cx="10881360" cy="205803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20240" y="5440680"/>
            <a:ext cx="8961120" cy="245364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399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798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197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5597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1996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8395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4795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1194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EBF86-52FD-4ABF-9EEA-9FCD40221833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5FCDA-2A10-430A-AB6A-311048EADE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5734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EBF86-52FD-4ABF-9EEA-9FCD40221833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5FCDA-2A10-430A-AB6A-311048EADE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52939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81161" y="384494"/>
            <a:ext cx="2880360" cy="819213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40080" y="384494"/>
            <a:ext cx="8427720" cy="819213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EBF86-52FD-4ABF-9EEA-9FCD40221833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5FCDA-2A10-430A-AB6A-311048EADE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16496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EBF86-52FD-4ABF-9EEA-9FCD40221833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5FCDA-2A10-430A-AB6A-311048EADE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88337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1239" y="6169660"/>
            <a:ext cx="10881360" cy="1906905"/>
          </a:xfrm>
        </p:spPr>
        <p:txBody>
          <a:bodyPr anchor="t"/>
          <a:lstStyle>
            <a:lvl1pPr algn="l">
              <a:defRPr sz="56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11239" y="4069399"/>
            <a:ext cx="10881360" cy="2100262"/>
          </a:xfrm>
        </p:spPr>
        <p:txBody>
          <a:bodyPr anchor="b"/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639929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2pPr>
            <a:lvl3pPr marL="1279858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3pPr>
            <a:lvl4pPr marL="1919786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4pPr>
            <a:lvl5pPr marL="2559715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5pPr>
            <a:lvl6pPr marL="319964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6pPr>
            <a:lvl7pPr marL="3839573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7pPr>
            <a:lvl8pPr marL="4479501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8pPr>
            <a:lvl9pPr marL="511943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EBF86-52FD-4ABF-9EEA-9FCD40221833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5FCDA-2A10-430A-AB6A-311048EADE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364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40080" y="2240281"/>
            <a:ext cx="5654040" cy="6336348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7481" y="2240281"/>
            <a:ext cx="5654040" cy="6336348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EBF86-52FD-4ABF-9EEA-9FCD40221833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5FCDA-2A10-430A-AB6A-311048EADE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91836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0080" y="2149159"/>
            <a:ext cx="5656263" cy="895667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39929" indent="0">
              <a:buNone/>
              <a:defRPr sz="2800" b="1"/>
            </a:lvl2pPr>
            <a:lvl3pPr marL="1279858" indent="0">
              <a:buNone/>
              <a:defRPr sz="2500" b="1"/>
            </a:lvl3pPr>
            <a:lvl4pPr marL="1919786" indent="0">
              <a:buNone/>
              <a:defRPr sz="2300" b="1"/>
            </a:lvl4pPr>
            <a:lvl5pPr marL="2559715" indent="0">
              <a:buNone/>
              <a:defRPr sz="2300" b="1"/>
            </a:lvl5pPr>
            <a:lvl6pPr marL="3199644" indent="0">
              <a:buNone/>
              <a:defRPr sz="2300" b="1"/>
            </a:lvl6pPr>
            <a:lvl7pPr marL="3839573" indent="0">
              <a:buNone/>
              <a:defRPr sz="2300" b="1"/>
            </a:lvl7pPr>
            <a:lvl8pPr marL="4479501" indent="0">
              <a:buNone/>
              <a:defRPr sz="2300" b="1"/>
            </a:lvl8pPr>
            <a:lvl9pPr marL="5119430" indent="0">
              <a:buNone/>
              <a:defRPr sz="23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0080" y="3044826"/>
            <a:ext cx="5656263" cy="5531803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5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03036" y="2149159"/>
            <a:ext cx="5658485" cy="895667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39929" indent="0">
              <a:buNone/>
              <a:defRPr sz="2800" b="1"/>
            </a:lvl2pPr>
            <a:lvl3pPr marL="1279858" indent="0">
              <a:buNone/>
              <a:defRPr sz="2500" b="1"/>
            </a:lvl3pPr>
            <a:lvl4pPr marL="1919786" indent="0">
              <a:buNone/>
              <a:defRPr sz="2300" b="1"/>
            </a:lvl4pPr>
            <a:lvl5pPr marL="2559715" indent="0">
              <a:buNone/>
              <a:defRPr sz="2300" b="1"/>
            </a:lvl5pPr>
            <a:lvl6pPr marL="3199644" indent="0">
              <a:buNone/>
              <a:defRPr sz="2300" b="1"/>
            </a:lvl6pPr>
            <a:lvl7pPr marL="3839573" indent="0">
              <a:buNone/>
              <a:defRPr sz="2300" b="1"/>
            </a:lvl7pPr>
            <a:lvl8pPr marL="4479501" indent="0">
              <a:buNone/>
              <a:defRPr sz="2300" b="1"/>
            </a:lvl8pPr>
            <a:lvl9pPr marL="5119430" indent="0">
              <a:buNone/>
              <a:defRPr sz="23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03036" y="3044826"/>
            <a:ext cx="5658485" cy="5531803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5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EBF86-52FD-4ABF-9EEA-9FCD40221833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5FCDA-2A10-430A-AB6A-311048EADE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81039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EBF86-52FD-4ABF-9EEA-9FCD40221833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5FCDA-2A10-430A-AB6A-311048EADE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04146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EBF86-52FD-4ABF-9EEA-9FCD40221833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5FCDA-2A10-430A-AB6A-311048EADE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12412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0080" y="382270"/>
            <a:ext cx="4211638" cy="1626870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5070" y="382271"/>
            <a:ext cx="7156450" cy="8194358"/>
          </a:xfrm>
        </p:spPr>
        <p:txBody>
          <a:bodyPr/>
          <a:lstStyle>
            <a:lvl1pPr>
              <a:defRPr sz="4500"/>
            </a:lvl1pPr>
            <a:lvl2pPr>
              <a:defRPr sz="3900"/>
            </a:lvl2pPr>
            <a:lvl3pPr>
              <a:defRPr sz="34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0080" y="2009141"/>
            <a:ext cx="4211638" cy="6567488"/>
          </a:xfrm>
        </p:spPr>
        <p:txBody>
          <a:bodyPr/>
          <a:lstStyle>
            <a:lvl1pPr marL="0" indent="0">
              <a:buNone/>
              <a:defRPr sz="2000"/>
            </a:lvl1pPr>
            <a:lvl2pPr marL="639929" indent="0">
              <a:buNone/>
              <a:defRPr sz="1700"/>
            </a:lvl2pPr>
            <a:lvl3pPr marL="1279858" indent="0">
              <a:buNone/>
              <a:defRPr sz="1400"/>
            </a:lvl3pPr>
            <a:lvl4pPr marL="1919786" indent="0">
              <a:buNone/>
              <a:defRPr sz="1300"/>
            </a:lvl4pPr>
            <a:lvl5pPr marL="2559715" indent="0">
              <a:buNone/>
              <a:defRPr sz="1300"/>
            </a:lvl5pPr>
            <a:lvl6pPr marL="3199644" indent="0">
              <a:buNone/>
              <a:defRPr sz="1300"/>
            </a:lvl6pPr>
            <a:lvl7pPr marL="3839573" indent="0">
              <a:buNone/>
              <a:defRPr sz="1300"/>
            </a:lvl7pPr>
            <a:lvl8pPr marL="4479501" indent="0">
              <a:buNone/>
              <a:defRPr sz="1300"/>
            </a:lvl8pPr>
            <a:lvl9pPr marL="5119430" indent="0">
              <a:buNone/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EBF86-52FD-4ABF-9EEA-9FCD40221833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5FCDA-2A10-430A-AB6A-311048EADE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9610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09203" y="6720840"/>
            <a:ext cx="7680960" cy="793433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09203" y="857885"/>
            <a:ext cx="7680960" cy="5760720"/>
          </a:xfrm>
        </p:spPr>
        <p:txBody>
          <a:bodyPr/>
          <a:lstStyle>
            <a:lvl1pPr marL="0" indent="0">
              <a:buNone/>
              <a:defRPr sz="4500"/>
            </a:lvl1pPr>
            <a:lvl2pPr marL="639929" indent="0">
              <a:buNone/>
              <a:defRPr sz="3900"/>
            </a:lvl2pPr>
            <a:lvl3pPr marL="1279858" indent="0">
              <a:buNone/>
              <a:defRPr sz="3400"/>
            </a:lvl3pPr>
            <a:lvl4pPr marL="1919786" indent="0">
              <a:buNone/>
              <a:defRPr sz="2800"/>
            </a:lvl4pPr>
            <a:lvl5pPr marL="2559715" indent="0">
              <a:buNone/>
              <a:defRPr sz="2800"/>
            </a:lvl5pPr>
            <a:lvl6pPr marL="3199644" indent="0">
              <a:buNone/>
              <a:defRPr sz="2800"/>
            </a:lvl6pPr>
            <a:lvl7pPr marL="3839573" indent="0">
              <a:buNone/>
              <a:defRPr sz="2800"/>
            </a:lvl7pPr>
            <a:lvl8pPr marL="4479501" indent="0">
              <a:buNone/>
              <a:defRPr sz="2800"/>
            </a:lvl8pPr>
            <a:lvl9pPr marL="5119430" indent="0">
              <a:buNone/>
              <a:defRPr sz="28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09203" y="7514274"/>
            <a:ext cx="7680960" cy="1126807"/>
          </a:xfrm>
        </p:spPr>
        <p:txBody>
          <a:bodyPr/>
          <a:lstStyle>
            <a:lvl1pPr marL="0" indent="0">
              <a:buNone/>
              <a:defRPr sz="2000"/>
            </a:lvl1pPr>
            <a:lvl2pPr marL="639929" indent="0">
              <a:buNone/>
              <a:defRPr sz="1700"/>
            </a:lvl2pPr>
            <a:lvl3pPr marL="1279858" indent="0">
              <a:buNone/>
              <a:defRPr sz="1400"/>
            </a:lvl3pPr>
            <a:lvl4pPr marL="1919786" indent="0">
              <a:buNone/>
              <a:defRPr sz="1300"/>
            </a:lvl4pPr>
            <a:lvl5pPr marL="2559715" indent="0">
              <a:buNone/>
              <a:defRPr sz="1300"/>
            </a:lvl5pPr>
            <a:lvl6pPr marL="3199644" indent="0">
              <a:buNone/>
              <a:defRPr sz="1300"/>
            </a:lvl6pPr>
            <a:lvl7pPr marL="3839573" indent="0">
              <a:buNone/>
              <a:defRPr sz="1300"/>
            </a:lvl7pPr>
            <a:lvl8pPr marL="4479501" indent="0">
              <a:buNone/>
              <a:defRPr sz="1300"/>
            </a:lvl8pPr>
            <a:lvl9pPr marL="5119430" indent="0">
              <a:buNone/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EBF86-52FD-4ABF-9EEA-9FCD40221833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5FCDA-2A10-430A-AB6A-311048EADE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92153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0080" y="384494"/>
            <a:ext cx="11521440" cy="1600200"/>
          </a:xfrm>
          <a:prstGeom prst="rect">
            <a:avLst/>
          </a:prstGeom>
        </p:spPr>
        <p:txBody>
          <a:bodyPr vert="horz" lIns="127986" tIns="63993" rIns="127986" bIns="63993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0080" y="2240281"/>
            <a:ext cx="11521440" cy="6336348"/>
          </a:xfrm>
          <a:prstGeom prst="rect">
            <a:avLst/>
          </a:prstGeom>
        </p:spPr>
        <p:txBody>
          <a:bodyPr vert="horz" lIns="127986" tIns="63993" rIns="127986" bIns="63993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0080" y="8898891"/>
            <a:ext cx="2987040" cy="511175"/>
          </a:xfrm>
          <a:prstGeom prst="rect">
            <a:avLst/>
          </a:prstGeom>
        </p:spPr>
        <p:txBody>
          <a:bodyPr vert="horz" lIns="127986" tIns="63993" rIns="127986" bIns="63993" rtlCol="0" anchor="ctr"/>
          <a:lstStyle>
            <a:lvl1pPr algn="l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CEBF86-52FD-4ABF-9EEA-9FCD40221833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373880" y="8898891"/>
            <a:ext cx="4053840" cy="511175"/>
          </a:xfrm>
          <a:prstGeom prst="rect">
            <a:avLst/>
          </a:prstGeom>
        </p:spPr>
        <p:txBody>
          <a:bodyPr vert="horz" lIns="127986" tIns="63993" rIns="127986" bIns="63993" rtlCol="0" anchor="ctr"/>
          <a:lstStyle>
            <a:lvl1pPr algn="ct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174480" y="8898891"/>
            <a:ext cx="2987040" cy="511175"/>
          </a:xfrm>
          <a:prstGeom prst="rect">
            <a:avLst/>
          </a:prstGeom>
        </p:spPr>
        <p:txBody>
          <a:bodyPr vert="horz" lIns="127986" tIns="63993" rIns="127986" bIns="63993" rtlCol="0" anchor="ctr"/>
          <a:lstStyle>
            <a:lvl1pPr algn="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75FCDA-2A10-430A-AB6A-311048EADE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31962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279858" rtl="0" eaLnBrk="1" latinLnBrk="0" hangingPunct="1">
        <a:spcBef>
          <a:spcPct val="0"/>
        </a:spcBef>
        <a:buNone/>
        <a:defRPr sz="6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79947" indent="-479947" algn="l" defTabSz="1279858" rtl="0" eaLnBrk="1" latinLnBrk="0" hangingPunct="1">
        <a:spcBef>
          <a:spcPct val="20000"/>
        </a:spcBef>
        <a:buFont typeface="Arial" pitchFamily="34" charset="0"/>
        <a:buChar char="•"/>
        <a:defRPr sz="4500" kern="1200">
          <a:solidFill>
            <a:schemeClr val="tx1"/>
          </a:solidFill>
          <a:latin typeface="+mn-lt"/>
          <a:ea typeface="+mn-ea"/>
          <a:cs typeface="+mn-cs"/>
        </a:defRPr>
      </a:lvl1pPr>
      <a:lvl2pPr marL="1039884" indent="-399955" algn="l" defTabSz="1279858" rtl="0" eaLnBrk="1" latinLnBrk="0" hangingPunct="1">
        <a:spcBef>
          <a:spcPct val="20000"/>
        </a:spcBef>
        <a:buFont typeface="Arial" pitchFamily="34" charset="0"/>
        <a:buChar char="–"/>
        <a:defRPr sz="3900" kern="1200">
          <a:solidFill>
            <a:schemeClr val="tx1"/>
          </a:solidFill>
          <a:latin typeface="+mn-lt"/>
          <a:ea typeface="+mn-ea"/>
          <a:cs typeface="+mn-cs"/>
        </a:defRPr>
      </a:lvl2pPr>
      <a:lvl3pPr marL="1599822" indent="-319964" algn="l" defTabSz="1279858" rtl="0" eaLnBrk="1" latinLnBrk="0" hangingPunct="1">
        <a:spcBef>
          <a:spcPct val="20000"/>
        </a:spcBef>
        <a:buFont typeface="Arial" pitchFamily="34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3pPr>
      <a:lvl4pPr marL="2239751" indent="-319964" algn="l" defTabSz="1279858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879680" indent="-319964" algn="l" defTabSz="1279858" rtl="0" eaLnBrk="1" latinLnBrk="0" hangingPunct="1">
        <a:spcBef>
          <a:spcPct val="20000"/>
        </a:spcBef>
        <a:buFont typeface="Arial" pitchFamily="34" charset="0"/>
        <a:buChar char="»"/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19608" indent="-319964" algn="l" defTabSz="1279858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159537" indent="-319964" algn="l" defTabSz="1279858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4799466" indent="-319964" algn="l" defTabSz="1279858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439395" indent="-319964" algn="l" defTabSz="1279858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79858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1pPr>
      <a:lvl2pPr marL="639929" algn="l" defTabSz="1279858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279858" algn="l" defTabSz="1279858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919786" algn="l" defTabSz="1279858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4pPr>
      <a:lvl5pPr marL="2559715" algn="l" defTabSz="1279858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5pPr>
      <a:lvl6pPr marL="3199644" algn="l" defTabSz="1279858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6pPr>
      <a:lvl7pPr marL="3839573" algn="l" defTabSz="1279858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7pPr>
      <a:lvl8pPr marL="4479501" algn="l" defTabSz="1279858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8pPr>
      <a:lvl9pPr marL="5119430" algn="l" defTabSz="1279858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5" Type="http://schemas.openxmlformats.org/officeDocument/2006/relationships/hyperlink" Target="mailto:admissions@hyderabad.bits-pilani.ac.in" TargetMode="External"/><Relationship Id="rId10" Type="http://schemas.openxmlformats.org/officeDocument/2006/relationships/image" Target="../media/image9.png"/><Relationship Id="rId4" Type="http://schemas.openxmlformats.org/officeDocument/2006/relationships/image" Target="../media/image3.jpeg"/><Relationship Id="rId9" Type="http://schemas.openxmlformats.org/officeDocument/2006/relationships/image" Target="../media/image8.jpeg"/><Relationship Id="rId14" Type="http://schemas.openxmlformats.org/officeDocument/2006/relationships/hyperlink" Target="https://www.bits-pilani.ac.in/hyderabad/physics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073" y="112520"/>
            <a:ext cx="3669091" cy="1016836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9347" y="58518"/>
            <a:ext cx="2286053" cy="990780"/>
          </a:xfrm>
          <a:prstGeom prst="rect">
            <a:avLst/>
          </a:prstGeom>
        </p:spPr>
      </p:pic>
      <p:sp>
        <p:nvSpPr>
          <p:cNvPr id="7" name="Title 1"/>
          <p:cNvSpPr>
            <a:spLocks noGrp="1"/>
          </p:cNvSpPr>
          <p:nvPr>
            <p:ph type="title" idx="4294967295"/>
          </p:nvPr>
        </p:nvSpPr>
        <p:spPr>
          <a:xfrm>
            <a:off x="3194852" y="-368231"/>
            <a:ext cx="6721912" cy="1564621"/>
          </a:xfrm>
          <a:noFill/>
        </p:spPr>
        <p:txBody>
          <a:bodyPr>
            <a:noAutofit/>
          </a:bodyPr>
          <a:lstStyle/>
          <a:p>
            <a:r>
              <a:rPr lang="en-US" sz="2000" b="1" dirty="0">
                <a:solidFill>
                  <a:srgbClr val="002060"/>
                </a:solidFill>
                <a:latin typeface="+mn-lt"/>
                <a:cs typeface="Arial" pitchFamily="34" charset="0"/>
              </a:rPr>
              <a:t>Department of Physics</a:t>
            </a:r>
            <a:br>
              <a:rPr lang="en-US" sz="2000" b="1" dirty="0">
                <a:solidFill>
                  <a:srgbClr val="002060"/>
                </a:solidFill>
                <a:latin typeface="+mn-lt"/>
                <a:cs typeface="Arial" pitchFamily="34" charset="0"/>
              </a:rPr>
            </a:br>
            <a:r>
              <a:rPr lang="en-US" sz="2000" b="1" dirty="0">
                <a:solidFill>
                  <a:srgbClr val="002060"/>
                </a:solidFill>
                <a:latin typeface="+mn-lt"/>
                <a:cs typeface="Arial" pitchFamily="34" charset="0"/>
              </a:rPr>
              <a:t>Admissions to Ph.D. </a:t>
            </a:r>
            <a:r>
              <a:rPr lang="en-US" sz="2000" b="1" dirty="0" err="1">
                <a:solidFill>
                  <a:srgbClr val="002060"/>
                </a:solidFill>
                <a:latin typeface="+mn-lt"/>
                <a:cs typeface="Arial" pitchFamily="34" charset="0"/>
              </a:rPr>
              <a:t>Programme</a:t>
            </a:r>
            <a:r>
              <a:rPr lang="en-US" sz="2000" b="1" dirty="0">
                <a:solidFill>
                  <a:srgbClr val="002060"/>
                </a:solidFill>
                <a:latin typeface="+mn-lt"/>
                <a:cs typeface="Arial" pitchFamily="34" charset="0"/>
              </a:rPr>
              <a:t>, I - Sem 2026 - 2027</a:t>
            </a:r>
            <a:br>
              <a:rPr lang="en-US" sz="2000" b="1" dirty="0">
                <a:solidFill>
                  <a:srgbClr val="002060"/>
                </a:solidFill>
                <a:latin typeface="+mn-lt"/>
                <a:cs typeface="Arial" pitchFamily="34" charset="0"/>
              </a:rPr>
            </a:br>
            <a:r>
              <a:rPr lang="en-US" sz="2000" b="1" dirty="0">
                <a:solidFill>
                  <a:srgbClr val="002060"/>
                </a:solidFill>
                <a:latin typeface="+mn-lt"/>
                <a:cs typeface="Arial" pitchFamily="34" charset="0"/>
              </a:rPr>
              <a:t>(Full - Time and Part - Time)</a:t>
            </a:r>
            <a:endParaRPr lang="en-US" sz="2000" dirty="0">
              <a:solidFill>
                <a:srgbClr val="002060"/>
              </a:solidFill>
              <a:latin typeface="+mn-lt"/>
              <a:cs typeface="Arial" pitchFamily="34" charset="0"/>
            </a:endParaRPr>
          </a:p>
        </p:txBody>
      </p:sp>
      <p:pic>
        <p:nvPicPr>
          <p:cNvPr id="1027" name="Picture 3" descr="G:\Physics images\Ac impedance 1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20465" y="8404501"/>
            <a:ext cx="911585" cy="7240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G:\Physics images\AFM1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29597" y="8337749"/>
            <a:ext cx="2060622" cy="8134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G:\Physics images\Fluorescence_microscop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79763" y="8424101"/>
            <a:ext cx="796406" cy="6808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1" name="Picture 7" descr="G:\Physics images\softlithography1.jp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20045" y="8421972"/>
            <a:ext cx="723669" cy="5837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G:\Physics images\softlithography2.jp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68559" y="8416086"/>
            <a:ext cx="741549" cy="5732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3" name="Picture 9" descr="G:\Physics images\dell.jpg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49884" y="8442859"/>
            <a:ext cx="1058535" cy="5895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9" name="Rectangle 38"/>
          <p:cNvSpPr/>
          <p:nvPr/>
        </p:nvSpPr>
        <p:spPr>
          <a:xfrm>
            <a:off x="7774719" y="1141022"/>
            <a:ext cx="4862273" cy="5153985"/>
          </a:xfrm>
          <a:prstGeom prst="rect">
            <a:avLst/>
          </a:prstGeom>
        </p:spPr>
        <p:txBody>
          <a:bodyPr wrap="square" lIns="21344" tIns="10673" rIns="21344" bIns="10673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1600" b="1" u="sng" spc="300" dirty="0">
                <a:solidFill>
                  <a:srgbClr val="C00000"/>
                </a:solidFill>
                <a:cs typeface="Arial" pitchFamily="34" charset="0"/>
              </a:rPr>
              <a:t>RESEARCH AREAS</a:t>
            </a:r>
            <a:r>
              <a:rPr lang="en-US" sz="1600" b="1" dirty="0">
                <a:solidFill>
                  <a:srgbClr val="C00000"/>
                </a:solidFill>
                <a:cs typeface="Arial" pitchFamily="34" charset="0"/>
              </a:rPr>
              <a:t> </a:t>
            </a:r>
          </a:p>
          <a:p>
            <a:pPr marL="175165" indent="-175165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1600" b="1" dirty="0">
                <a:solidFill>
                  <a:srgbClr val="0000FF"/>
                </a:solidFill>
                <a:cs typeface="Arial" pitchFamily="34" charset="0"/>
              </a:rPr>
              <a:t>High Energy Physics</a:t>
            </a:r>
          </a:p>
          <a:p>
            <a:pPr marL="175165" indent="-175165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1600" b="1" dirty="0">
                <a:solidFill>
                  <a:srgbClr val="0000FF"/>
                </a:solidFill>
                <a:cs typeface="Arial" pitchFamily="34" charset="0"/>
              </a:rPr>
              <a:t>Astrophysics* </a:t>
            </a:r>
            <a:r>
              <a:rPr lang="en-US" sz="1600" dirty="0">
                <a:solidFill>
                  <a:srgbClr val="0000FF"/>
                </a:solidFill>
                <a:cs typeface="Arial" pitchFamily="34" charset="0"/>
              </a:rPr>
              <a:t>(General Relativity, Gravitational Physics)</a:t>
            </a:r>
          </a:p>
          <a:p>
            <a:pPr marL="175165" indent="-175165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1600" b="1" dirty="0">
                <a:solidFill>
                  <a:srgbClr val="0000FF"/>
                </a:solidFill>
                <a:cs typeface="Arial" pitchFamily="34" charset="0"/>
              </a:rPr>
              <a:t>Theoretical Physics* </a:t>
            </a:r>
            <a:r>
              <a:rPr lang="en-US" sz="1600" dirty="0">
                <a:solidFill>
                  <a:srgbClr val="0000FF"/>
                </a:solidFill>
              </a:rPr>
              <a:t>(</a:t>
            </a:r>
            <a:r>
              <a:rPr lang="en-IN" sz="1600" dirty="0">
                <a:solidFill>
                  <a:srgbClr val="0000FF"/>
                </a:solidFill>
              </a:rPr>
              <a:t>Quantum Dissipation and QFT, </a:t>
            </a:r>
            <a:r>
              <a:rPr lang="en-US" sz="1600" dirty="0">
                <a:solidFill>
                  <a:srgbClr val="0000FF"/>
                </a:solidFill>
              </a:rPr>
              <a:t>Statistical Mechanics and Computational Soft Matter*</a:t>
            </a:r>
            <a:r>
              <a:rPr lang="en-IN" sz="1600" dirty="0">
                <a:solidFill>
                  <a:srgbClr val="0000FF"/>
                </a:solidFill>
              </a:rPr>
              <a:t>)</a:t>
            </a:r>
            <a:endParaRPr lang="en-US" sz="1600" b="1" dirty="0">
              <a:solidFill>
                <a:srgbClr val="0000FF"/>
              </a:solidFill>
              <a:cs typeface="Arial" pitchFamily="34" charset="0"/>
            </a:endParaRPr>
          </a:p>
          <a:p>
            <a:pPr marL="175165" indent="-175165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1600" b="1" dirty="0">
                <a:solidFill>
                  <a:srgbClr val="0000FF"/>
                </a:solidFill>
                <a:cs typeface="Arial" pitchFamily="34" charset="0"/>
              </a:rPr>
              <a:t>Experimental Condensed Matter Physics</a:t>
            </a:r>
          </a:p>
          <a:p>
            <a:pPr marL="180000" lvl="1">
              <a:lnSpc>
                <a:spcPct val="150000"/>
              </a:lnSpc>
            </a:pPr>
            <a:r>
              <a:rPr lang="en-US" sz="1600" b="1" dirty="0">
                <a:solidFill>
                  <a:srgbClr val="0000FF"/>
                </a:solidFill>
                <a:cs typeface="Arial" pitchFamily="34" charset="0"/>
              </a:rPr>
              <a:t>(</a:t>
            </a:r>
            <a:r>
              <a:rPr lang="en-IN" sz="1600" dirty="0">
                <a:solidFill>
                  <a:srgbClr val="0000FF"/>
                </a:solidFill>
              </a:rPr>
              <a:t>Spintronics in Nanomagnets*, Quantum Devices and Low-Dimensional Quantum Materials, Multiferroic Materials, Renewable Energy, Photovoltaics*)</a:t>
            </a:r>
            <a:endParaRPr lang="en-US" sz="1600" b="1" dirty="0">
              <a:solidFill>
                <a:srgbClr val="0000FF"/>
              </a:solidFill>
              <a:cs typeface="Arial" pitchFamily="34" charset="0"/>
            </a:endParaRPr>
          </a:p>
          <a:p>
            <a:pPr marL="175165" indent="-175165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1600" b="1" dirty="0">
                <a:solidFill>
                  <a:srgbClr val="0000FF"/>
                </a:solidFill>
                <a:cs typeface="Arial" pitchFamily="34" charset="0"/>
              </a:rPr>
              <a:t> Quantum Optics, Modeling Quantum Devices*</a:t>
            </a:r>
          </a:p>
          <a:p>
            <a:pPr marL="175165" indent="-175165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1600" b="1" dirty="0">
                <a:solidFill>
                  <a:srgbClr val="0000FF"/>
                </a:solidFill>
                <a:cs typeface="Arial" pitchFamily="34" charset="0"/>
              </a:rPr>
              <a:t> Biophysics and Biomaterials*</a:t>
            </a:r>
          </a:p>
          <a:p>
            <a:pPr>
              <a:lnSpc>
                <a:spcPct val="150000"/>
              </a:lnSpc>
            </a:pPr>
            <a:r>
              <a:rPr lang="en-US" sz="1600" b="1" dirty="0">
                <a:solidFill>
                  <a:srgbClr val="FF0000"/>
                </a:solidFill>
                <a:cs typeface="Arial" pitchFamily="34" charset="0"/>
              </a:rPr>
              <a:t>* Admission for I - Sem 2026 - 2027 is planned only for these research areas.</a:t>
            </a:r>
          </a:p>
        </p:txBody>
      </p:sp>
      <p:pic>
        <p:nvPicPr>
          <p:cNvPr id="2" name="Picture 2" descr="C:\Users\Chaos\Desktop\kerr.png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14803" y="8389683"/>
            <a:ext cx="1034135" cy="6678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6" name="Picture 2" descr="G:\Physics images\stm1.jpg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02075" y="8347780"/>
            <a:ext cx="938932" cy="7933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20" name="Table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5397426"/>
              </p:ext>
            </p:extLst>
          </p:nvPr>
        </p:nvGraphicFramePr>
        <p:xfrm>
          <a:off x="384338" y="9109823"/>
          <a:ext cx="11804934" cy="452248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155039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503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8772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5127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7808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1234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6384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225037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185831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452248">
                <a:tc>
                  <a:txBody>
                    <a:bodyPr/>
                    <a:lstStyle/>
                    <a:p>
                      <a:pPr marL="0" marR="0" indent="0" algn="ctr" defTabSz="417571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i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Dynamic Mechanical Analyzer</a:t>
                      </a:r>
                    </a:p>
                  </a:txBody>
                  <a:tcPr marL="27348" marR="27348" marT="14499" marB="1449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Scanning Tunneling </a:t>
                      </a:r>
                    </a:p>
                    <a:p>
                      <a:pPr algn="ctr"/>
                      <a:r>
                        <a:rPr lang="en-US" sz="1100" dirty="0"/>
                        <a:t>Microscope</a:t>
                      </a:r>
                    </a:p>
                  </a:txBody>
                  <a:tcPr marL="27348" marR="27348" marT="14499" marB="1449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AC</a:t>
                      </a:r>
                      <a:r>
                        <a:rPr lang="en-US" sz="1100" baseline="0" dirty="0"/>
                        <a:t> Impedance</a:t>
                      </a:r>
                    </a:p>
                    <a:p>
                      <a:pPr algn="ctr"/>
                      <a:r>
                        <a:rPr lang="en-US" sz="1100" baseline="0" dirty="0"/>
                        <a:t>Analyzer</a:t>
                      </a:r>
                      <a:endParaRPr lang="en-US" sz="1100" dirty="0"/>
                    </a:p>
                  </a:txBody>
                  <a:tcPr marL="27348" marR="27348" marT="14499" marB="1449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Faraday</a:t>
                      </a:r>
                      <a:r>
                        <a:rPr lang="en-US" sz="1100" baseline="0" dirty="0"/>
                        <a:t> Rotation Measurement Unit</a:t>
                      </a:r>
                      <a:endParaRPr lang="en-US" sz="1100" dirty="0"/>
                    </a:p>
                  </a:txBody>
                  <a:tcPr marL="27348" marR="27348" marT="14499" marB="1449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Thin Film</a:t>
                      </a:r>
                    </a:p>
                    <a:p>
                      <a:pPr algn="ctr"/>
                      <a:r>
                        <a:rPr lang="en-US" sz="1100" dirty="0"/>
                        <a:t>Deposition Unit</a:t>
                      </a:r>
                    </a:p>
                  </a:txBody>
                  <a:tcPr marL="27348" marR="27348" marT="14499" marB="1449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Atomic Force</a:t>
                      </a:r>
                    </a:p>
                    <a:p>
                      <a:pPr algn="ctr"/>
                      <a:r>
                        <a:rPr lang="en-US" sz="1100" dirty="0"/>
                        <a:t>Microscope</a:t>
                      </a:r>
                    </a:p>
                  </a:txBody>
                  <a:tcPr marL="27348" marR="27348" marT="14499" marB="1449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/>
                        <a:t>Fluorescent</a:t>
                      </a:r>
                      <a:r>
                        <a:rPr lang="en-US" sz="1100" b="1" baseline="0" dirty="0"/>
                        <a:t> Microscope</a:t>
                      </a:r>
                      <a:endParaRPr lang="en-US" sz="1100" b="1" dirty="0"/>
                    </a:p>
                  </a:txBody>
                  <a:tcPr marL="27348" marR="27348" marT="14499" marB="1449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Soft</a:t>
                      </a:r>
                      <a:r>
                        <a:rPr lang="en-US" sz="1100" baseline="0" dirty="0"/>
                        <a:t> Lithography Fabrication Unit</a:t>
                      </a:r>
                      <a:endParaRPr lang="en-US" sz="1100" dirty="0"/>
                    </a:p>
                  </a:txBody>
                  <a:tcPr marL="27348" marR="27348" marT="14499" marB="1449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Server</a:t>
                      </a:r>
                      <a:r>
                        <a:rPr lang="en-US" sz="1100" baseline="0" dirty="0"/>
                        <a:t> for Computation</a:t>
                      </a:r>
                      <a:endParaRPr lang="en-US" sz="1100" dirty="0"/>
                    </a:p>
                  </a:txBody>
                  <a:tcPr marL="27348" marR="27348" marT="14499" marB="14499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1028" name="Picture 4" descr="G:\Physics images\HHV.jpg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07088" y="8342855"/>
            <a:ext cx="1045018" cy="7928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295" y="8331818"/>
            <a:ext cx="1094723" cy="742917"/>
          </a:xfrm>
          <a:prstGeom prst="rect">
            <a:avLst/>
          </a:prstGeom>
        </p:spPr>
      </p:pic>
      <p:sp>
        <p:nvSpPr>
          <p:cNvPr id="9" name="AutoShape 2" descr="Image result for rana adhikari caltech"/>
          <p:cNvSpPr>
            <a:spLocks noChangeAspect="1" noChangeArrowheads="1"/>
          </p:cNvSpPr>
          <p:nvPr/>
        </p:nvSpPr>
        <p:spPr bwMode="auto">
          <a:xfrm>
            <a:off x="46529" y="-45814"/>
            <a:ext cx="91159" cy="966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28026" tIns="14013" rIns="28026" bIns="14013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6" name="AutoShape 4" descr="Image result for rana adhikari caltech"/>
          <p:cNvSpPr>
            <a:spLocks noChangeAspect="1" noChangeArrowheads="1"/>
          </p:cNvSpPr>
          <p:nvPr/>
        </p:nvSpPr>
        <p:spPr bwMode="auto">
          <a:xfrm>
            <a:off x="92108" y="2517"/>
            <a:ext cx="91159" cy="966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28026" tIns="14013" rIns="28026" bIns="14013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5" name="AutoShape 9" descr="Image result for sibasish ghosh imsc"/>
          <p:cNvSpPr>
            <a:spLocks noChangeAspect="1" noChangeArrowheads="1"/>
          </p:cNvSpPr>
          <p:nvPr/>
        </p:nvSpPr>
        <p:spPr bwMode="auto">
          <a:xfrm>
            <a:off x="137687" y="50848"/>
            <a:ext cx="91159" cy="966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28026" tIns="14013" rIns="28026" bIns="14013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5" name="AutoShape 6" descr="Image result for Mustansir Barma"/>
          <p:cNvSpPr>
            <a:spLocks noChangeAspect="1" noChangeArrowheads="1"/>
          </p:cNvSpPr>
          <p:nvPr/>
        </p:nvSpPr>
        <p:spPr bwMode="auto">
          <a:xfrm>
            <a:off x="183266" y="99179"/>
            <a:ext cx="91159" cy="966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28026" tIns="14013" rIns="28026" bIns="14013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3" name="Rectangle 22"/>
          <p:cNvSpPr/>
          <p:nvPr/>
        </p:nvSpPr>
        <p:spPr>
          <a:xfrm>
            <a:off x="164608" y="1226020"/>
            <a:ext cx="7443310" cy="2206075"/>
          </a:xfrm>
          <a:prstGeom prst="rect">
            <a:avLst/>
          </a:prstGeom>
        </p:spPr>
        <p:txBody>
          <a:bodyPr wrap="square" lIns="28026" tIns="14013" rIns="28026" bIns="14013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GB" sz="1600" b="1" u="sng" spc="300" dirty="0">
                <a:solidFill>
                  <a:srgbClr val="000099"/>
                </a:solidFill>
                <a:latin typeface="Garamond" panose="02020404030301010803" pitchFamily="18" charset="0"/>
              </a:rPr>
              <a:t>ABOUT</a:t>
            </a:r>
            <a:r>
              <a:rPr lang="en-GB" sz="1600" b="1" u="sng" spc="300" dirty="0">
                <a:solidFill>
                  <a:srgbClr val="000099"/>
                </a:solidFill>
              </a:rPr>
              <a:t> THE DEPARTMENT</a:t>
            </a:r>
          </a:p>
          <a:p>
            <a:pPr marL="175165" indent="-175165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GB" sz="1600" b="1" dirty="0">
                <a:solidFill>
                  <a:srgbClr val="000099"/>
                </a:solidFill>
              </a:rPr>
              <a:t>25 faculty members </a:t>
            </a:r>
            <a:r>
              <a:rPr lang="en-GB" sz="1600" dirty="0">
                <a:solidFill>
                  <a:srgbClr val="000099"/>
                </a:solidFill>
              </a:rPr>
              <a:t>with expertise in </a:t>
            </a:r>
            <a:r>
              <a:rPr lang="en-GB" sz="1600" b="1" dirty="0">
                <a:solidFill>
                  <a:srgbClr val="000099"/>
                </a:solidFill>
              </a:rPr>
              <a:t>different research areas.</a:t>
            </a:r>
          </a:p>
          <a:p>
            <a:pPr marL="175165" indent="-175165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GB" sz="1600" b="1" dirty="0">
                <a:solidFill>
                  <a:srgbClr val="000099"/>
                </a:solidFill>
              </a:rPr>
              <a:t>43  Ph.D. students </a:t>
            </a:r>
            <a:r>
              <a:rPr lang="en-GB" sz="1600" dirty="0">
                <a:solidFill>
                  <a:srgbClr val="000099"/>
                </a:solidFill>
              </a:rPr>
              <a:t>currently pursuing research in the department.</a:t>
            </a:r>
          </a:p>
          <a:p>
            <a:pPr marL="175165" indent="-175165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1600" b="1" dirty="0">
                <a:solidFill>
                  <a:srgbClr val="800000"/>
                </a:solidFill>
              </a:rPr>
              <a:t>Seven of our recent </a:t>
            </a:r>
            <a:r>
              <a:rPr lang="en-US" sz="1600" b="1" dirty="0" err="1">
                <a:solidFill>
                  <a:srgbClr val="800000"/>
                </a:solidFill>
              </a:rPr>
              <a:t>Ph.Ds</a:t>
            </a:r>
            <a:r>
              <a:rPr lang="en-US" sz="1600" b="1" dirty="0">
                <a:solidFill>
                  <a:srgbClr val="800000"/>
                </a:solidFill>
              </a:rPr>
              <a:t> are doing post-doctoral research in reputed institutions in India and abroad.</a:t>
            </a:r>
            <a:endParaRPr lang="en-GB" sz="1600" b="1" dirty="0">
              <a:solidFill>
                <a:srgbClr val="800000"/>
              </a:solidFill>
            </a:endParaRPr>
          </a:p>
          <a:p>
            <a:pPr marL="175165" indent="-175165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1600" b="1" dirty="0">
                <a:solidFill>
                  <a:srgbClr val="000099"/>
                </a:solidFill>
              </a:rPr>
              <a:t>For more details:  </a:t>
            </a:r>
            <a:r>
              <a:rPr lang="en-US" sz="1600" b="1" dirty="0">
                <a:solidFill>
                  <a:srgbClr val="0000FF"/>
                </a:solidFill>
                <a:hlinkClick r:id="rId14"/>
              </a:rPr>
              <a:t>https://www.bits-pilani.ac.in/hyderabad/physics/</a:t>
            </a:r>
            <a:endParaRPr lang="en-GB" sz="1600" b="1" u="sng" dirty="0">
              <a:solidFill>
                <a:srgbClr val="0000FF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137687" y="3612998"/>
            <a:ext cx="7534812" cy="3314071"/>
          </a:xfrm>
          <a:prstGeom prst="rect">
            <a:avLst/>
          </a:prstGeom>
        </p:spPr>
        <p:txBody>
          <a:bodyPr wrap="square" lIns="28026" tIns="14013" rIns="28026" bIns="14013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GB" sz="1600" b="1" u="sng" spc="300" dirty="0"/>
              <a:t>APPLICATION &amp; SELECTION PROCESS</a:t>
            </a:r>
          </a:p>
          <a:p>
            <a:pPr marL="175165" indent="-175165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GB" sz="1600" b="1" dirty="0"/>
              <a:t>Selection is made through an entrance test followed by an interview (M.E/ </a:t>
            </a:r>
            <a:r>
              <a:rPr lang="en-GB" sz="1600" b="1" dirty="0" err="1"/>
              <a:t>M.Tech</a:t>
            </a:r>
            <a:r>
              <a:rPr lang="en-GB" sz="1600" b="1" dirty="0"/>
              <a:t>/ </a:t>
            </a:r>
            <a:r>
              <a:rPr lang="en-GB" sz="1600" b="1" dirty="0" err="1"/>
              <a:t>M.Phil</a:t>
            </a:r>
            <a:r>
              <a:rPr lang="en-GB" sz="1600" b="1" dirty="0"/>
              <a:t>/ NET/ GATE qualified candidates are exempted from the entrance test).</a:t>
            </a:r>
          </a:p>
          <a:p>
            <a:pPr marL="175165" indent="-175165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GB" sz="1600" b="1" dirty="0"/>
              <a:t>Full-time Ph.D. scholars will be considered for Project/Research Assistantship of Rs. 37,000/- per month</a:t>
            </a:r>
            <a:r>
              <a:rPr lang="en-US" sz="1600" b="1" dirty="0"/>
              <a:t>, which may be increased to either Rs. 40,000/- or 42,000/- per month based on performance</a:t>
            </a:r>
            <a:r>
              <a:rPr lang="en-GB" sz="1600" b="1" dirty="0"/>
              <a:t>.  In addition to their research work, they will be required to participate in teaching and other related activities of the institute.</a:t>
            </a:r>
          </a:p>
          <a:p>
            <a:pPr marL="175165" indent="-175165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GB" sz="1600" b="1" dirty="0"/>
              <a:t>Apply online with required documents. For more details, please visit </a:t>
            </a:r>
          </a:p>
          <a:p>
            <a:pPr>
              <a:lnSpc>
                <a:spcPct val="150000"/>
              </a:lnSpc>
            </a:pPr>
            <a:r>
              <a:rPr lang="en-GB" sz="1600" b="1" dirty="0">
                <a:solidFill>
                  <a:srgbClr val="0000FF"/>
                </a:solidFill>
              </a:rPr>
              <a:t>	</a:t>
            </a:r>
            <a:r>
              <a:rPr lang="en-US" sz="1600" b="1" dirty="0">
                <a:solidFill>
                  <a:srgbClr val="0000FF"/>
                </a:solidFill>
              </a:rPr>
              <a:t> https://admissions.bits-pilani.ac.in/PhD/phd.html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7702077" y="6121745"/>
            <a:ext cx="4862273" cy="2257051"/>
          </a:xfrm>
          <a:prstGeom prst="rect">
            <a:avLst/>
          </a:prstGeom>
          <a:noFill/>
        </p:spPr>
        <p:txBody>
          <a:bodyPr wrap="square" lIns="28026" tIns="14013" rIns="28026" bIns="14013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1400" b="1" u="sng" spc="300" dirty="0"/>
              <a:t>ELIGIBILITY</a:t>
            </a:r>
            <a:r>
              <a:rPr lang="en-US" sz="1400" b="1" spc="300" dirty="0"/>
              <a:t> </a:t>
            </a:r>
          </a:p>
          <a:p>
            <a:pPr marL="171450" indent="-1714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1400" b="1" dirty="0"/>
              <a:t>Minimum 60% marks in </a:t>
            </a:r>
            <a:r>
              <a:rPr lang="en-US" sz="1400" b="1" dirty="0" err="1"/>
              <a:t>M.Sc</a:t>
            </a:r>
            <a:r>
              <a:rPr lang="en-US" sz="1400" b="1" dirty="0"/>
              <a:t> (Physics/ </a:t>
            </a:r>
            <a:r>
              <a:rPr lang="en-US" sz="1400" b="1" dirty="0" err="1"/>
              <a:t>Maths</a:t>
            </a:r>
            <a:r>
              <a:rPr lang="en-US" sz="1400" b="1" dirty="0"/>
              <a:t>/ Materials science/ Electronics/ Nanotechnology) or BE /</a:t>
            </a:r>
            <a:r>
              <a:rPr lang="en-US" sz="1400" b="1" dirty="0" err="1"/>
              <a:t>B.Tech</a:t>
            </a:r>
            <a:r>
              <a:rPr lang="en-US" sz="1400" b="1" dirty="0"/>
              <a:t> (any branch)</a:t>
            </a:r>
          </a:p>
          <a:p>
            <a:pPr marL="171450" indent="-1714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1400" b="1" dirty="0"/>
              <a:t> Admission will be based on a written test and interview </a:t>
            </a:r>
            <a:r>
              <a:rPr lang="en-GB" sz="1400" b="1" dirty="0"/>
              <a:t>(M.E/ </a:t>
            </a:r>
            <a:r>
              <a:rPr lang="en-GB" sz="1400" b="1" dirty="0" err="1"/>
              <a:t>M.Tech</a:t>
            </a:r>
            <a:r>
              <a:rPr lang="en-GB" sz="1400" b="1" dirty="0"/>
              <a:t>/ </a:t>
            </a:r>
            <a:r>
              <a:rPr lang="en-GB" sz="1400" b="1" dirty="0" err="1"/>
              <a:t>M.Phil</a:t>
            </a:r>
            <a:r>
              <a:rPr lang="en-GB" sz="1400" b="1" dirty="0"/>
              <a:t>/ NET/ GATE qualified candidates are exempted from the entrance test)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1320" y="7107972"/>
            <a:ext cx="4204759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u="sng" spc="300" dirty="0">
                <a:solidFill>
                  <a:srgbClr val="C00000"/>
                </a:solidFill>
              </a:rPr>
              <a:t>IMPORTANT DATES</a:t>
            </a:r>
          </a:p>
          <a:p>
            <a:r>
              <a:rPr lang="en-US" sz="1400" b="1" dirty="0">
                <a:solidFill>
                  <a:srgbClr val="C00000"/>
                </a:solidFill>
              </a:rPr>
              <a:t>Last date for applying: 29</a:t>
            </a:r>
            <a:r>
              <a:rPr lang="en-US" sz="1400" b="1" baseline="30000" dirty="0">
                <a:solidFill>
                  <a:srgbClr val="C00000"/>
                </a:solidFill>
              </a:rPr>
              <a:t>th</a:t>
            </a:r>
            <a:r>
              <a:rPr lang="en-US" sz="1400" b="1" dirty="0">
                <a:solidFill>
                  <a:srgbClr val="C00000"/>
                </a:solidFill>
              </a:rPr>
              <a:t> APRIL</a:t>
            </a:r>
            <a:r>
              <a:rPr lang="en-IN" sz="1400" b="1" dirty="0">
                <a:solidFill>
                  <a:srgbClr val="C00000"/>
                </a:solidFill>
              </a:rPr>
              <a:t> 2026</a:t>
            </a:r>
            <a:endParaRPr lang="en-GB" sz="1400" b="1" dirty="0">
              <a:solidFill>
                <a:srgbClr val="C00000"/>
              </a:solidFill>
            </a:endParaRPr>
          </a:p>
          <a:p>
            <a:r>
              <a:rPr lang="en-US" sz="1400" b="1" dirty="0">
                <a:solidFill>
                  <a:srgbClr val="C00000"/>
                </a:solidFill>
              </a:rPr>
              <a:t>Shortlisted candidates will be called for the test/ interview.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6F8463CA-2464-487E-BD94-A010426D6D2C}"/>
              </a:ext>
            </a:extLst>
          </p:cNvPr>
          <p:cNvSpPr txBox="1"/>
          <p:nvPr/>
        </p:nvSpPr>
        <p:spPr>
          <a:xfrm>
            <a:off x="3886200" y="7160283"/>
            <a:ext cx="3587349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C00000"/>
                </a:solidFill>
              </a:rPr>
              <a:t>Contact (Hyderabad Campus)</a:t>
            </a:r>
          </a:p>
          <a:p>
            <a:r>
              <a:rPr lang="en-US" sz="1400" dirty="0">
                <a:solidFill>
                  <a:srgbClr val="C00000"/>
                </a:solidFill>
              </a:rPr>
              <a:t>Off:   +91 4066303830</a:t>
            </a:r>
            <a:br>
              <a:rPr lang="en-US" sz="1400" dirty="0">
                <a:solidFill>
                  <a:srgbClr val="C00000"/>
                </a:solidFill>
              </a:rPr>
            </a:br>
            <a:r>
              <a:rPr lang="en-US" sz="1400" dirty="0">
                <a:solidFill>
                  <a:srgbClr val="C00000"/>
                </a:solidFill>
              </a:rPr>
              <a:t>Email:  </a:t>
            </a:r>
            <a:r>
              <a:rPr lang="en-US" altLang="en-US" sz="1400" dirty="0">
                <a:solidFill>
                  <a:srgbClr val="C00000"/>
                </a:solidFill>
                <a:hlinkClick r:id="rId15"/>
              </a:rPr>
              <a:t>admissions@hyderabad.bits-pilani.ac.in</a:t>
            </a:r>
            <a:endParaRPr lang="en-US" sz="14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47615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3385</TotalTime>
  <Words>455</Words>
  <Application>Microsoft Office PowerPoint</Application>
  <PresentationFormat>A3 Paper (297x420 mm)</PresentationFormat>
  <Paragraphs>41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Garamond</vt:lpstr>
      <vt:lpstr>Wingdings</vt:lpstr>
      <vt:lpstr>Office Theme</vt:lpstr>
      <vt:lpstr>Department of Physics Admissions to Ph.D. Programme, I - Sem 2026 - 2027 (Full - Time and Part - Time)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Sarmishtha Banik</cp:lastModifiedBy>
  <cp:revision>305</cp:revision>
  <cp:lastPrinted>2015-04-24T11:44:42Z</cp:lastPrinted>
  <dcterms:created xsi:type="dcterms:W3CDTF">2015-04-16T08:38:41Z</dcterms:created>
  <dcterms:modified xsi:type="dcterms:W3CDTF">2026-04-13T05:12:27Z</dcterms:modified>
</cp:coreProperties>
</file>