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9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2" r:id="rId18"/>
    <p:sldId id="303" r:id="rId19"/>
    <p:sldId id="304" r:id="rId20"/>
    <p:sldId id="300" r:id="rId21"/>
    <p:sldId id="301" r:id="rId22"/>
    <p:sldId id="305" r:id="rId23"/>
    <p:sldId id="306" r:id="rId24"/>
    <p:sldId id="307" r:id="rId25"/>
    <p:sldId id="308" r:id="rId26"/>
    <p:sldId id="309" r:id="rId27"/>
    <p:sldId id="311" r:id="rId28"/>
    <p:sldId id="313" r:id="rId29"/>
    <p:sldId id="312" r:id="rId30"/>
    <p:sldId id="314" r:id="rId31"/>
    <p:sldId id="315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8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2"/>
  </p:normalViewPr>
  <p:slideViewPr>
    <p:cSldViewPr snapToGrid="0" snapToObject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D571-E22F-4A38-B450-8CCBD829A548}" type="datetimeFigureOut">
              <a:rPr lang="en-US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2C40-CB1C-4820-9151-EC51EC2E7E0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0" y="2484470"/>
            <a:ext cx="7552916" cy="213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2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423-CD2E-4FE4-A0A5-BF1DF9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21021-E600-4985-9CB7-C9166258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65E1-9312-40C9-B537-2EF2373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D5D2-711E-4128-B02F-A2F5F3B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264A-3B0E-4789-8D33-E3B8BB42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CD398-88C4-4D5A-B800-66982108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657-6D14-4EC6-AF23-3733CA7E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3624-5ED1-471D-B870-97A8637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89F5-C44A-423E-A411-0170507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F323-E5A0-4612-B41A-6BBC2FFF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3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rrowheads="1"/>
          </p:cNvPicPr>
          <p:nvPr userDrawn="1"/>
        </p:nvPicPr>
        <p:blipFill>
          <a:blip r:embed="rId2"/>
          <a:srcRect t="24879"/>
          <a:stretch>
            <a:fillRect/>
          </a:stretch>
        </p:blipFill>
        <p:spPr bwMode="auto">
          <a:xfrm>
            <a:off x="-7942" y="0"/>
            <a:ext cx="12199945" cy="68762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034" y="5535507"/>
            <a:ext cx="6629400" cy="676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def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7228" y="3660670"/>
            <a:ext cx="7101684" cy="11144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151" y="1068534"/>
            <a:ext cx="4341452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  <p:sp>
        <p:nvSpPr>
          <p:cNvPr id="7" name="Rectangle 11"/>
          <p:cNvSpPr txBox="1">
            <a:spLocks noGrp="1" noChangeArrowheads="1"/>
          </p:cNvSpPr>
          <p:nvPr userDrawn="1"/>
        </p:nvSpPr>
        <p:spPr bwMode="auto">
          <a:xfrm>
            <a:off x="325537" y="6621484"/>
            <a:ext cx="4441394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72315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8195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577014"/>
            <a:ext cx="1734160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Zynq</a:t>
            </a:r>
            <a:r>
              <a:rPr lang="en-US" dirty="0"/>
              <a:t> Architecture 12-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1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</p:spTree>
    <p:extLst>
      <p:ext uri="{BB962C8B-B14F-4D97-AF65-F5344CB8AC3E}">
        <p14:creationId xmlns:p14="http://schemas.microsoft.com/office/powerpoint/2010/main" val="269946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" y="0"/>
            <a:ext cx="12192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21"/>
            <a:ext cx="12192000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9550"/>
            <a:ext cx="10972801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577014"/>
            <a:ext cx="1814192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Zynq</a:t>
            </a:r>
            <a:r>
              <a:rPr lang="en-US" dirty="0"/>
              <a:t> Architecture 12-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</p:spTree>
    <p:extLst>
      <p:ext uri="{BB962C8B-B14F-4D97-AF65-F5344CB8AC3E}">
        <p14:creationId xmlns:p14="http://schemas.microsoft.com/office/powerpoint/2010/main" val="120985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08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634" y="1600206"/>
            <a:ext cx="5136816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13" y="6577014"/>
            <a:ext cx="1962820" cy="280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Zynq</a:t>
            </a:r>
            <a:r>
              <a:rPr lang="en-US" dirty="0"/>
              <a:t> Architecture 12-</a:t>
            </a:r>
            <a:fld id="{99D29FBF-A473-46DA-BC14-675AC1C8F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</p:spTree>
    <p:extLst>
      <p:ext uri="{BB962C8B-B14F-4D97-AF65-F5344CB8AC3E}">
        <p14:creationId xmlns:p14="http://schemas.microsoft.com/office/powerpoint/2010/main" val="377733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13" y="6577014"/>
            <a:ext cx="1871356" cy="280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Zynq</a:t>
            </a:r>
            <a:r>
              <a:rPr lang="en-US" dirty="0"/>
              <a:t> Architecture 12-</a:t>
            </a:r>
            <a:fld id="{48005198-8FB0-4BE5-A5FF-99FA697371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</p:spTree>
    <p:extLst>
      <p:ext uri="{BB962C8B-B14F-4D97-AF65-F5344CB8AC3E}">
        <p14:creationId xmlns:p14="http://schemas.microsoft.com/office/powerpoint/2010/main" val="226677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ML on the Edge: Vipin Kizheppatt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1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4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E2BF-67D0-421C-B0EA-C2FDA38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459D-4DBB-4B08-B28E-38CB2945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D5826-9D5D-45F7-9039-C959387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5230-6E6B-4AE2-A238-476A2293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C195B-3566-4F5A-8A17-C0D96E0D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64FFA-F5D7-4974-90D5-37C1E4F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3013-51BB-4A17-B3BD-969427C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5D238-163E-4CA0-8D72-013A528A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4BFD3-F57E-442B-B0D6-44B28B98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C678E-A9F6-402F-AB68-0001BA3C2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1CE1F-0133-4A8E-9510-3927C275A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2791-1A66-47A2-B8AB-CF2C8494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3D370-BE25-4CF9-8D18-A8B0D62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F9EFB-2082-4B18-8532-2E058DF9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482C-C319-43FD-93FF-980D21E2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3A496-9194-4AF3-A700-304E648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3CEB3-10DB-4C6B-B786-6EA61FE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A844B-2D32-4E86-8B10-61DBDBE5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4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1782B-EB6A-4988-856E-D6637A1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005B5-4499-443A-AEC7-4504692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9E49-7000-42FC-9389-8FC847A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FE04-76D2-4EE9-82B4-6CF8BDA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15A4-C64A-4FDE-8E67-809F9ECF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99654-FEE0-4F7C-9F7E-E61364191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672D7-560C-46F5-B38A-5864AF6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33971-AB39-461C-BCDD-6F82E9D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7803C-62B5-41B0-9BE1-73F0666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523E-938F-438E-ACC4-357650D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72DA9-4F67-4E76-B94A-2A066F0C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FDD4-868B-425C-9784-E80DB7C0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3192-BC34-458B-84D8-10413109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40DD-DF78-4ACA-994A-2C80E82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 on the Edge: Vipin Kizheppatt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A00-460B-4060-8FC4-6AE015C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8DD69-FB8A-4188-BFE4-CBF509E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5C50-137C-4155-8543-556E7E2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A1DE-66DD-40F1-896C-01B69310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12B1-2F8B-49C2-9253-FDAAEF5D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ML on the Edge: Vipin Kizheppatt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CF23-BB91-472C-8560-11C5F52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21"/>
            <a:ext cx="12192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7" descr="Red Header"/>
            <p:cNvPicPr>
              <a:picLocks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8043576" y="0"/>
              <a:ext cx="1100424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9550"/>
            <a:ext cx="10972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7405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13" y="6580394"/>
            <a:ext cx="1768460" cy="277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Zynq</a:t>
            </a:r>
            <a:r>
              <a:rPr lang="en-US" dirty="0"/>
              <a:t> Architecture 12-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225" y="6623998"/>
            <a:ext cx="3109769" cy="15726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5601" y="6579165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2012 Xilinx</a:t>
            </a:r>
          </a:p>
        </p:txBody>
      </p:sp>
    </p:spTree>
    <p:extLst>
      <p:ext uri="{BB962C8B-B14F-4D97-AF65-F5344CB8AC3E}">
        <p14:creationId xmlns:p14="http://schemas.microsoft.com/office/powerpoint/2010/main" val="5419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9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165814A-5271-4039-9F12-014787DA9E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6082" y="4755528"/>
            <a:ext cx="4938397" cy="1208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Vipin Kizheppatt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583F-376C-40AE-9849-09070F0B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0" y="2484470"/>
            <a:ext cx="10600388" cy="2130561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High-Level Synthesis (HLS)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E9870-C4FD-7644-D3FD-EC52967B3CA3}"/>
              </a:ext>
            </a:extLst>
          </p:cNvPr>
          <p:cNvSpPr txBox="1"/>
          <p:nvPr/>
        </p:nvSpPr>
        <p:spPr>
          <a:xfrm>
            <a:off x="10527987" y="63795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28/10/2024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85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A12C8-6487-AE75-932F-BD9FC8E7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B97A-4382-1300-6A80-676AD19E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dirty="0"/>
              <a:t>Performance Characterization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B22781-E7CB-C28E-9886-2E4870F1E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702C5D7-A734-4284-2E9D-203F11D69B7E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We use the term task to denote a function invocation in Vitis HLS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Task latency is the time between when a task starts and when it finishes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Task interval is the time between when one task starts and the next starts or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the difference between the start times of two consecutive tasks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2334-2CE3-C48F-86B6-D81A1CFA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86" y="4093632"/>
            <a:ext cx="6982996" cy="27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268D-682F-3F18-6293-50D93192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ABC0-A229-FBD6-A307-7D5CF8F9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IN" dirty="0" err="1"/>
              <a:t>ap_ctrl_hs</a:t>
            </a:r>
            <a:r>
              <a:rPr lang="en-IN" dirty="0"/>
              <a:t> I/O protocol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741BE3-EC1B-0AC4-2676-36C4E07AC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B1B51-097E-B13B-A728-2B6D5EBA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4" y="1123396"/>
            <a:ext cx="10475332" cy="52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934A-2D5A-4006-E6E4-8130EE6E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AF53-1C07-7BF9-E7D7-97990567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IN" dirty="0" err="1"/>
              <a:t>ap_ctrl_hs</a:t>
            </a:r>
            <a:r>
              <a:rPr lang="en-IN" dirty="0"/>
              <a:t> Interface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70EB58-1894-7D97-E2A8-C2457594D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5FCFFA-7D10-3B2E-E28E-A5DEDF5CC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7424"/>
              </p:ext>
            </p:extLst>
          </p:nvPr>
        </p:nvGraphicFramePr>
        <p:xfrm>
          <a:off x="543475" y="1203565"/>
          <a:ext cx="10918423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53">
                  <a:extLst>
                    <a:ext uri="{9D8B030D-6E8A-4147-A177-3AD203B41FA5}">
                      <a16:colId xmlns:a16="http://schemas.microsoft.com/office/drawing/2014/main" val="2907709120"/>
                    </a:ext>
                  </a:extLst>
                </a:gridCol>
                <a:gridCol w="8791870">
                  <a:extLst>
                    <a:ext uri="{9D8B030D-6E8A-4147-A177-3AD203B41FA5}">
                      <a16:colId xmlns:a16="http://schemas.microsoft.com/office/drawing/2014/main" val="3457184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9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ap_rst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high reset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6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ap_idle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high-value indicates the IP is idle.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4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ap_start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signal should be asserted for the IP to start operation. It should be kept asserted until </a:t>
                      </a:r>
                      <a:r>
                        <a:rPr lang="en-US" dirty="0" err="1"/>
                        <a:t>ap_ready</a:t>
                      </a:r>
                      <a:r>
                        <a:rPr lang="en-US" dirty="0"/>
                        <a:t> is asserted</a:t>
                      </a:r>
                    </a:p>
                    <a:p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</a:t>
                      </a:r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ap_ready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goes High: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ap_start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remains High the design will start the next transaction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ap_start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taken Low, the design will complete the current transaction and halt 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2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ap_ready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that the IP has received all the data for the required operation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ap_done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IN" dirty="0"/>
                        <a:t>Asserted when the IP completes the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2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ap_return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</a:t>
                      </a:r>
                      <a:r>
                        <a:rPr lang="en-US" dirty="0" err="1"/>
                        <a:t>ap_return</a:t>
                      </a:r>
                      <a:r>
                        <a:rPr lang="en-US" dirty="0"/>
                        <a:t> is present, </a:t>
                      </a:r>
                      <a:r>
                        <a:rPr lang="en-IN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ap_done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 indicates the value on the bus is valid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45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6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20191-A599-DB4C-8490-B9F17B719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BB3EE5C-BAB5-A1E9-7AE8-223DA570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72B16-A51B-CAF1-A723-2313AE0619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Coding Styles for better performance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7619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4212F-2BAB-0903-F147-8BFA8103F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E69-1AC4-FD89-7BD1-66065510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Performance Calculations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975344-DF1F-AFD5-FC4B-DC402B27B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172052A-0DA7-19AF-2FB3-A9871D248A63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 terms of X bits/second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Y operations/second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MAC operations/sec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Performance requirement is specified in terms of the target clock frequency (and task interval)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Increasing target clock frequency is not necessarily optimal in terms of overall system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Lower frequencies enable 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operation chaining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This may allow higher performance by improved logic synthesis optimizations and reducing the resource utilization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For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zynq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7000 platform, a good starting point for clock frequency will be 100 MHz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6B95E-58A6-8B1E-CD67-D2AECB1C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6DB9-E316-ECB4-EA95-19F10489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Operation Chaining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79EADA-80AC-6262-61CF-667B45331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CD5A8-96DA-2EBB-1739-2FA676B1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09" y="2775119"/>
            <a:ext cx="8691898" cy="3793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B9368-CD25-D2B7-2E50-4A3A962B76E4}"/>
              </a:ext>
            </a:extLst>
          </p:cNvPr>
          <p:cNvSpPr txBox="1"/>
          <p:nvPr/>
        </p:nvSpPr>
        <p:spPr>
          <a:xfrm>
            <a:off x="8768575" y="3053851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(200 Million MAC/sec)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1BD35-24ED-E61C-C9B3-165E9E8402A0}"/>
              </a:ext>
            </a:extLst>
          </p:cNvPr>
          <p:cNvSpPr txBox="1"/>
          <p:nvPr/>
        </p:nvSpPr>
        <p:spPr>
          <a:xfrm>
            <a:off x="8768575" y="4271503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(167 Million MAC/sec)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3F040-2751-E3F6-A2AB-F77D60D3884B}"/>
              </a:ext>
            </a:extLst>
          </p:cNvPr>
          <p:cNvSpPr txBox="1"/>
          <p:nvPr/>
        </p:nvSpPr>
        <p:spPr>
          <a:xfrm>
            <a:off x="8768574" y="5420290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(200 Million MAC/sec)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578863-820F-5745-D2E8-D1E658A7A23C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Multiply operation requires 3ns and addition requires 2 ns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Then the effect of clock period constraint on throughput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1043B-8557-56C6-6632-B908C051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816B-788D-E79D-1965-4BEB4D5D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FIR Filter Design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9ACC2B-681E-2D1E-A176-2D8DA172C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8F509F-9376-4FC4-C97A-691CA2DA3C0F}"/>
                  </a:ext>
                </a:extLst>
              </p:cNvPr>
              <p:cNvSpPr txBox="1"/>
              <p:nvPr/>
            </p:nvSpPr>
            <p:spPr>
              <a:xfrm>
                <a:off x="4114800" y="6068031"/>
                <a:ext cx="4900056" cy="469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>
                    <a:latin typeface="Cambria Math" panose="02040503050406030204" pitchFamily="18" charset="0"/>
                  </a:rPr>
                  <a:t>y[n]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BR" sz="2800" i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pt-BR" sz="2800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].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8F509F-9376-4FC4-C97A-691CA2DA3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68031"/>
                <a:ext cx="4900056" cy="469552"/>
              </a:xfrm>
              <a:prstGeom prst="rect">
                <a:avLst/>
              </a:prstGeom>
              <a:blipFill>
                <a:blip r:embed="rId2"/>
                <a:stretch>
                  <a:fillRect l="-4353" t="-18182" b="-42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Low Area-High Speed Architecture of Efficient FIR Filter Using Look Ahead  Clock Gating Technique | SpringerLink">
            <a:extLst>
              <a:ext uri="{FF2B5EF4-FFF2-40B4-BE49-F238E27FC236}">
                <a16:creationId xmlns:a16="http://schemas.microsoft.com/office/drawing/2014/main" id="{17DE4635-A951-D40C-811E-53518079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662495"/>
            <a:ext cx="6524626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0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220D-408B-B99A-8350-6AF380109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6685-2715-2C34-9FE1-882FFBA1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dirty="0"/>
              <a:t>FIR C Code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14EE42B-43FB-A9CB-8F12-1E86E1E4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5714C-C8AD-41D4-D8F5-C9EF8909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76" y="1321732"/>
            <a:ext cx="6998104" cy="54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24B7-3F2D-E324-3EAB-A847E78A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FDA8-27D3-6CAA-66B6-6CCD8F7A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Code hoisting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11A453-E7B3-56D9-D90F-C1F777E64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6599A00-95A1-1197-5738-FF4E247CA30B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If/else statement inside a loop is quite inefficient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For every control statement, HLS generates corresponding hardware logic which executes in each loop iteration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statement checks when x == 0, which happens only on the last iteration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Therefore, statements within the if branch can be </a:t>
            </a:r>
            <a:r>
              <a:rPr lang="en-US" sz="28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hoisted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out of the loop.</a:t>
            </a: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4FEA-A767-A8F9-9910-A84AFE0F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4A57-5864-4C35-8457-C64EF96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dirty="0"/>
              <a:t>Code Hoisting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84BB11-88F8-CA1C-EB56-0323760A9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E82F9-CEF7-0E82-4AD2-413464A7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99" y="1627759"/>
            <a:ext cx="7550538" cy="504850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2594941-5658-6959-310B-886C54203408}"/>
              </a:ext>
            </a:extLst>
          </p:cNvPr>
          <p:cNvGrpSpPr/>
          <p:nvPr/>
        </p:nvGrpSpPr>
        <p:grpSpPr>
          <a:xfrm>
            <a:off x="3253563" y="2760553"/>
            <a:ext cx="6410544" cy="2183587"/>
            <a:chOff x="3253563" y="2760553"/>
            <a:chExt cx="6410544" cy="218358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7DD47C-C3F5-6672-8690-2E7A99864D67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3253563" y="2945219"/>
              <a:ext cx="3826182" cy="19989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CF9DB7-7119-8266-7D4B-C7D2796932C1}"/>
                </a:ext>
              </a:extLst>
            </p:cNvPr>
            <p:cNvSpPr txBox="1"/>
            <p:nvPr/>
          </p:nvSpPr>
          <p:spPr>
            <a:xfrm>
              <a:off x="7079745" y="2760553"/>
              <a:ext cx="258436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Loop bound is changed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F5395-D504-CDF1-84FD-CF1EC3E9D4C2}"/>
              </a:ext>
            </a:extLst>
          </p:cNvPr>
          <p:cNvGrpSpPr/>
          <p:nvPr/>
        </p:nvGrpSpPr>
        <p:grpSpPr>
          <a:xfrm>
            <a:off x="3253563" y="4930332"/>
            <a:ext cx="6454852" cy="972205"/>
            <a:chOff x="3253563" y="4930332"/>
            <a:chExt cx="6454852" cy="97220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AD0CBBD-1F78-2136-22FC-6F37D9081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563" y="5128806"/>
              <a:ext cx="3955311" cy="7737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F0E29-7C33-76D7-65DE-D5046BDAB9B3}"/>
                </a:ext>
              </a:extLst>
            </p:cNvPr>
            <p:cNvSpPr txBox="1"/>
            <p:nvPr/>
          </p:nvSpPr>
          <p:spPr>
            <a:xfrm>
              <a:off x="7230557" y="4930332"/>
              <a:ext cx="247785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Moved out of the loop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1372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91C9BA-35ED-8962-D346-3AE900542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D513523-DD63-80E7-D3A1-250BE86F2755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the circuits were small, hardware designers could specify every transistor, and everything was done manually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our ability to manufacture more transistors increased, hardware designers began to rely on automated design tools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tools gradually become more and more sophisticated and allowed hardware designers to work at higher levels of abstraction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Register-transfer level (RTL) was one step in abstraction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831D5-26FE-9A99-4127-24040C26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850E-262D-FF6A-FB0C-F42E975A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Fission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2A1DC1-ADC5-F093-5F3F-710718AF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E4E8BBA-2BA5-1258-8004-E1B2F792C8DB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Loop fission takes different operations and implements each of them in their own loop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This enables to apply optimizations independently to the loops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Does not guarantee performance improvement (it may even make performance worse)</a:t>
            </a: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19895-C70A-F272-2AA8-288C5950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6FCA-FBF0-0C7B-37EF-25D969B4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Fission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449A12-10FE-D33C-9693-2847BE5A6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2DC94-A6D5-7CE1-EB55-7F6CDBB9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10" y="1609472"/>
            <a:ext cx="6655142" cy="4959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49A1E8-7DE0-FA5B-1BEA-972769832AE7}"/>
              </a:ext>
            </a:extLst>
          </p:cNvPr>
          <p:cNvSpPr/>
          <p:nvPr/>
        </p:nvSpPr>
        <p:spPr>
          <a:xfrm>
            <a:off x="2566410" y="4433777"/>
            <a:ext cx="3653637" cy="5954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625E4-C05A-E377-A218-F26385AF21C3}"/>
              </a:ext>
            </a:extLst>
          </p:cNvPr>
          <p:cNvSpPr/>
          <p:nvPr/>
        </p:nvSpPr>
        <p:spPr>
          <a:xfrm>
            <a:off x="2566409" y="5586455"/>
            <a:ext cx="3653637" cy="5954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4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07C2-2C81-5524-AE44-DB9D0E82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0227-E9D3-BF7F-4B0D-6232AC6C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Unrolling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DA5020-533C-BBC6-9BEF-899C0CDE6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6B84930-7459-8C3E-722B-AF7D3EF24578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By default, Vitis HLS synthesizes loops in a sequential manner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Data path is implemented to execute the logic inside the loop once and is repeated with the help of a control logic (FSM)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This is highly area efficient but doesn’t explore the parallelism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Loop unrolling replicates the body of the loop by some number of times called </a:t>
            </a:r>
            <a:r>
              <a:rPr lang="en-US" sz="28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factor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It reduces the number of iterations of the loop by the same factor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Loop unrolling can increase the overall performance provided some (or all) of the statements can be executed in parallel</a:t>
            </a:r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6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3ABC-16D0-CEB5-716D-B69957053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215B-1C71-428C-88DB-A6C448E4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Unrolling (Pragma)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EF2CE-3DFC-8600-F920-09C82E1FE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4345C-F1FD-C12C-E61B-F801E24DF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9" y="1276444"/>
            <a:ext cx="7848178" cy="5581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DF479-58C5-681D-725B-A46552736F55}"/>
              </a:ext>
            </a:extLst>
          </p:cNvPr>
          <p:cNvSpPr/>
          <p:nvPr/>
        </p:nvSpPr>
        <p:spPr>
          <a:xfrm>
            <a:off x="2156922" y="4848447"/>
            <a:ext cx="3653637" cy="265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4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E0D69-92B8-6C5E-2CFA-059C34741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BB34-FBF6-01BA-C160-D60A0244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Pipelining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8144AB-A211-61C6-9260-7B4CF0D3C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02B6D78-C466-0C4F-E698-928201508007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Loop pipelining is an optimization that overlaps multiple iterations of a for loop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Loop initiation interval (II) is an important performance metric here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is defined as the number of clock cycles until the next iteration of the loop can start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loop II is 1, which means that we start a new iteration of the loop every cycle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may not always be possible due to resource constraints and/or dependencies in the code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2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50B72-D954-6C34-0E3F-243A198E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4D866-79C7-D50C-64EF-ED14053A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05" y="943428"/>
            <a:ext cx="8471392" cy="591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BAB10-4CCC-0519-C0E1-FE3D129C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Loop Pipelining (Pragma)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DB8507-31E5-529B-A155-5FC9F762E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0116F-9A54-FEEB-B2F4-7C0576F38BCC}"/>
              </a:ext>
            </a:extLst>
          </p:cNvPr>
          <p:cNvSpPr/>
          <p:nvPr/>
        </p:nvSpPr>
        <p:spPr>
          <a:xfrm>
            <a:off x="2156922" y="4848447"/>
            <a:ext cx="3653637" cy="265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7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60A82-10AA-CFF4-721B-63BDC29FD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743B-6DC5-810F-68EF-E213F11D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Bitwidth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Optimization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F76D22-432D-8B7A-0931-69F2EA560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7C28513-02A6-66CC-3296-C05D6576C396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 language provides many different data types to describe different kinds of behavior but all of them have a size which is power of 2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many cases to implement optimized hardware, it is necessary to process data where the 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bitwidth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not a power of two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Vitis HLS provides arbitrary precision data types which allow for signed and unsigned data types of any 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bitwidth</a:t>
            </a: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Unsigned: 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ap_uint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&lt;width&gt;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Signed: 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ap_int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&lt;width&gt;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width variable is an integer between 1 and 1024</a:t>
            </a:r>
          </a:p>
        </p:txBody>
      </p:sp>
    </p:spTree>
    <p:extLst>
      <p:ext uri="{BB962C8B-B14F-4D97-AF65-F5344CB8AC3E}">
        <p14:creationId xmlns:p14="http://schemas.microsoft.com/office/powerpoint/2010/main" val="316957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917ED-45A5-EBD9-850A-9A0AD547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87C1-F776-5FE7-28D7-930C5179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Bitwidth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Optimization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D0786C-FE7A-A913-F600-7420BE345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5A41FAF-AF72-6EB0-1891-2A3E4C734050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To use these data types your source code should be in C++ (with .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cpp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extension) need to include the header file “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ap_int.h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#include "</a:t>
            </a:r>
            <a:r>
              <a:rPr lang="en-US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ap_int.h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“</a:t>
            </a:r>
          </a:p>
          <a:p>
            <a:pPr marL="0" indent="0" algn="just">
              <a:buNone/>
            </a:pPr>
            <a:endParaRPr lang="en-US" sz="2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ap_int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&lt;5&gt; add(</a:t>
            </a:r>
            <a:r>
              <a:rPr lang="en-US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ap_int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&lt;5&gt; a, </a:t>
            </a:r>
            <a:r>
              <a:rPr lang="en-US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ap_int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&lt;5&gt; b){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return </a:t>
            </a:r>
            <a:r>
              <a:rPr lang="en-US" sz="2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a+b</a:t>
            </a: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}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9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944DEE-642B-BF85-541C-C5337982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28E99-0738-B463-DA6B-5A05F9F29FC0}"/>
              </a:ext>
            </a:extLst>
          </p:cNvPr>
          <p:cNvGrpSpPr/>
          <p:nvPr/>
        </p:nvGrpSpPr>
        <p:grpSpPr>
          <a:xfrm>
            <a:off x="2541282" y="305752"/>
            <a:ext cx="6875674" cy="6384638"/>
            <a:chOff x="3277000" y="988927"/>
            <a:chExt cx="5404237" cy="501828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F25DA5B-445C-8CBE-738D-D2E7FEEB6654}"/>
                </a:ext>
              </a:extLst>
            </p:cNvPr>
            <p:cNvSpPr/>
            <p:nvPr/>
          </p:nvSpPr>
          <p:spPr>
            <a:xfrm>
              <a:off x="4154474" y="1033249"/>
              <a:ext cx="4335807" cy="4788773"/>
            </a:xfrm>
            <a:custGeom>
              <a:avLst/>
              <a:gdLst>
                <a:gd name="connsiteX0" fmla="*/ 1941526 w 4335807"/>
                <a:gd name="connsiteY0" fmla="*/ 0 h 4788773"/>
                <a:gd name="connsiteX1" fmla="*/ 89054 w 4335807"/>
                <a:gd name="connsiteY1" fmla="*/ 880136 h 4788773"/>
                <a:gd name="connsiteX2" fmla="*/ 151973 w 4335807"/>
                <a:gd name="connsiteY2" fmla="*/ 880136 h 4788773"/>
                <a:gd name="connsiteX3" fmla="*/ 3460069 w 4335807"/>
                <a:gd name="connsiteY3" fmla="*/ 603262 h 4788773"/>
                <a:gd name="connsiteX4" fmla="*/ 3736935 w 4335807"/>
                <a:gd name="connsiteY4" fmla="*/ 3911341 h 4788773"/>
                <a:gd name="connsiteX5" fmla="*/ 428847 w 4335807"/>
                <a:gd name="connsiteY5" fmla="*/ 4188232 h 4788773"/>
                <a:gd name="connsiteX6" fmla="*/ 60257 w 4335807"/>
                <a:gd name="connsiteY6" fmla="*/ 3795692 h 4788773"/>
                <a:gd name="connsiteX7" fmla="*/ 0 w 4335807"/>
                <a:gd name="connsiteY7" fmla="*/ 3795692 h 4788773"/>
                <a:gd name="connsiteX8" fmla="*/ 3342725 w 4335807"/>
                <a:gd name="connsiteY8" fmla="*/ 4335631 h 4788773"/>
                <a:gd name="connsiteX9" fmla="*/ 3882665 w 4335807"/>
                <a:gd name="connsiteY9" fmla="*/ 992905 h 4788773"/>
                <a:gd name="connsiteX10" fmla="*/ 1941526 w 4335807"/>
                <a:gd name="connsiteY10" fmla="*/ 0 h 47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807" h="4788773">
                  <a:moveTo>
                    <a:pt x="1941526" y="0"/>
                  </a:moveTo>
                  <a:cubicBezTo>
                    <a:pt x="1223164" y="157"/>
                    <a:pt x="542950" y="323337"/>
                    <a:pt x="89054" y="880136"/>
                  </a:cubicBezTo>
                  <a:lnTo>
                    <a:pt x="151973" y="880136"/>
                  </a:lnTo>
                  <a:cubicBezTo>
                    <a:pt x="989009" y="-109825"/>
                    <a:pt x="2470091" y="-233787"/>
                    <a:pt x="3460069" y="603262"/>
                  </a:cubicBezTo>
                  <a:cubicBezTo>
                    <a:pt x="4450022" y="1440306"/>
                    <a:pt x="4573996" y="2921388"/>
                    <a:pt x="3736935" y="3911341"/>
                  </a:cubicBezTo>
                  <a:cubicBezTo>
                    <a:pt x="2899899" y="4901318"/>
                    <a:pt x="1418817" y="5025269"/>
                    <a:pt x="428847" y="4188232"/>
                  </a:cubicBezTo>
                  <a:cubicBezTo>
                    <a:pt x="291333" y="4071953"/>
                    <a:pt x="167656" y="3940235"/>
                    <a:pt x="60257" y="3795692"/>
                  </a:cubicBezTo>
                  <a:lnTo>
                    <a:pt x="0" y="3795692"/>
                  </a:lnTo>
                  <a:cubicBezTo>
                    <a:pt x="773968" y="4867851"/>
                    <a:pt x="2270567" y="5109603"/>
                    <a:pt x="3342725" y="4335631"/>
                  </a:cubicBezTo>
                  <a:cubicBezTo>
                    <a:pt x="4414884" y="3561658"/>
                    <a:pt x="4656637" y="2065065"/>
                    <a:pt x="3882665" y="992905"/>
                  </a:cubicBezTo>
                  <a:cubicBezTo>
                    <a:pt x="3432602" y="369434"/>
                    <a:pt x="2710465" y="63"/>
                    <a:pt x="1941526" y="0"/>
                  </a:cubicBezTo>
                  <a:close/>
                </a:path>
              </a:pathLst>
            </a:custGeom>
            <a:solidFill>
              <a:srgbClr val="FF2424"/>
            </a:solidFill>
            <a:ln w="24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6C70F8-D296-0047-74BE-C9B632202D36}"/>
                </a:ext>
              </a:extLst>
            </p:cNvPr>
            <p:cNvSpPr/>
            <p:nvPr/>
          </p:nvSpPr>
          <p:spPr>
            <a:xfrm>
              <a:off x="3511009" y="988927"/>
              <a:ext cx="5170228" cy="5018287"/>
            </a:xfrm>
            <a:custGeom>
              <a:avLst/>
              <a:gdLst>
                <a:gd name="connsiteX0" fmla="*/ 2401074 w 5170228"/>
                <a:gd name="connsiteY0" fmla="*/ 5018288 h 5018287"/>
                <a:gd name="connsiteX1" fmla="*/ 2399381 w 5170228"/>
                <a:gd name="connsiteY1" fmla="*/ 5018288 h 5018287"/>
                <a:gd name="connsiteX2" fmla="*/ 2394541 w 5170228"/>
                <a:gd name="connsiteY2" fmla="*/ 5018288 h 5018287"/>
                <a:gd name="connsiteX3" fmla="*/ 898286 w 5170228"/>
                <a:gd name="connsiteY3" fmla="*/ 4398781 h 5018287"/>
                <a:gd name="connsiteX4" fmla="*/ 892795 w 5170228"/>
                <a:gd name="connsiteY4" fmla="*/ 4364998 h 5018287"/>
                <a:gd name="connsiteX5" fmla="*/ 926575 w 5170228"/>
                <a:gd name="connsiteY5" fmla="*/ 4359505 h 5018287"/>
                <a:gd name="connsiteX6" fmla="*/ 929745 w 5170228"/>
                <a:gd name="connsiteY6" fmla="*/ 4362239 h 5018287"/>
                <a:gd name="connsiteX7" fmla="*/ 2398171 w 5170228"/>
                <a:gd name="connsiteY7" fmla="*/ 4969647 h 5018287"/>
                <a:gd name="connsiteX8" fmla="*/ 2403010 w 5170228"/>
                <a:gd name="connsiteY8" fmla="*/ 4969647 h 5018287"/>
                <a:gd name="connsiteX9" fmla="*/ 2426242 w 5170228"/>
                <a:gd name="connsiteY9" fmla="*/ 4994815 h 5018287"/>
                <a:gd name="connsiteX10" fmla="*/ 2401074 w 5170228"/>
                <a:gd name="connsiteY10" fmla="*/ 5018046 h 5018287"/>
                <a:gd name="connsiteX11" fmla="*/ 3322834 w 5170228"/>
                <a:gd name="connsiteY11" fmla="*/ 4916892 h 5018287"/>
                <a:gd name="connsiteX12" fmla="*/ 3298634 w 5170228"/>
                <a:gd name="connsiteY12" fmla="*/ 4899710 h 5018287"/>
                <a:gd name="connsiteX13" fmla="*/ 3314848 w 5170228"/>
                <a:gd name="connsiteY13" fmla="*/ 4869703 h 5018287"/>
                <a:gd name="connsiteX14" fmla="*/ 4133759 w 5170228"/>
                <a:gd name="connsiteY14" fmla="*/ 4448632 h 5018287"/>
                <a:gd name="connsiteX15" fmla="*/ 4167372 w 5170228"/>
                <a:gd name="connsiteY15" fmla="*/ 4455069 h 5018287"/>
                <a:gd name="connsiteX16" fmla="*/ 4163282 w 5170228"/>
                <a:gd name="connsiteY16" fmla="*/ 4486867 h 5018287"/>
                <a:gd name="connsiteX17" fmla="*/ 3330819 w 5170228"/>
                <a:gd name="connsiteY17" fmla="*/ 4914956 h 5018287"/>
                <a:gd name="connsiteX18" fmla="*/ 3322834 w 5170228"/>
                <a:gd name="connsiteY18" fmla="*/ 4916892 h 5018287"/>
                <a:gd name="connsiteX19" fmla="*/ 5101739 w 5170228"/>
                <a:gd name="connsiteY19" fmla="*/ 2938341 h 5018287"/>
                <a:gd name="connsiteX20" fmla="*/ 5097383 w 5170228"/>
                <a:gd name="connsiteY20" fmla="*/ 2938341 h 5018287"/>
                <a:gd name="connsiteX21" fmla="*/ 5077999 w 5170228"/>
                <a:gd name="connsiteY21" fmla="*/ 2910124 h 5018287"/>
                <a:gd name="connsiteX22" fmla="*/ 5078023 w 5170228"/>
                <a:gd name="connsiteY22" fmla="*/ 2910027 h 5018287"/>
                <a:gd name="connsiteX23" fmla="*/ 5114806 w 5170228"/>
                <a:gd name="connsiteY23" fmla="*/ 2627377 h 5018287"/>
                <a:gd name="connsiteX24" fmla="*/ 5121824 w 5170228"/>
                <a:gd name="connsiteY24" fmla="*/ 2437895 h 5018287"/>
                <a:gd name="connsiteX25" fmla="*/ 4868456 w 5170228"/>
                <a:gd name="connsiteY25" fmla="*/ 1334882 h 5018287"/>
                <a:gd name="connsiteX26" fmla="*/ 4879588 w 5170228"/>
                <a:gd name="connsiteY26" fmla="*/ 1302455 h 5018287"/>
                <a:gd name="connsiteX27" fmla="*/ 4912015 w 5170228"/>
                <a:gd name="connsiteY27" fmla="*/ 1313586 h 5018287"/>
                <a:gd name="connsiteX28" fmla="*/ 5170223 w 5170228"/>
                <a:gd name="connsiteY28" fmla="*/ 2437895 h 5018287"/>
                <a:gd name="connsiteX29" fmla="*/ 5162964 w 5170228"/>
                <a:gd name="connsiteY29" fmla="*/ 2631491 h 5018287"/>
                <a:gd name="connsiteX30" fmla="*/ 5125696 w 5170228"/>
                <a:gd name="connsiteY30" fmla="*/ 2919465 h 5018287"/>
                <a:gd name="connsiteX31" fmla="*/ 5101739 w 5170228"/>
                <a:gd name="connsiteY31" fmla="*/ 2938341 h 5018287"/>
                <a:gd name="connsiteX32" fmla="*/ 46221 w 5170228"/>
                <a:gd name="connsiteY32" fmla="*/ 2800404 h 5018287"/>
                <a:gd name="connsiteX33" fmla="*/ 22022 w 5170228"/>
                <a:gd name="connsiteY33" fmla="*/ 2779350 h 5018287"/>
                <a:gd name="connsiteX34" fmla="*/ 0 w 5170228"/>
                <a:gd name="connsiteY34" fmla="*/ 2442735 h 5018287"/>
                <a:gd name="connsiteX35" fmla="*/ 7260 w 5170228"/>
                <a:gd name="connsiteY35" fmla="*/ 2249139 h 5018287"/>
                <a:gd name="connsiteX36" fmla="*/ 69453 w 5170228"/>
                <a:gd name="connsiteY36" fmla="*/ 1843797 h 5018287"/>
                <a:gd name="connsiteX37" fmla="*/ 97079 w 5170228"/>
                <a:gd name="connsiteY37" fmla="*/ 1823591 h 5018287"/>
                <a:gd name="connsiteX38" fmla="*/ 117278 w 5170228"/>
                <a:gd name="connsiteY38" fmla="*/ 1851227 h 5018287"/>
                <a:gd name="connsiteX39" fmla="*/ 116400 w 5170228"/>
                <a:gd name="connsiteY39" fmla="*/ 1854929 h 5018287"/>
                <a:gd name="connsiteX40" fmla="*/ 55417 w 5170228"/>
                <a:gd name="connsiteY40" fmla="*/ 2252769 h 5018287"/>
                <a:gd name="connsiteX41" fmla="*/ 48399 w 5170228"/>
                <a:gd name="connsiteY41" fmla="*/ 2442251 h 5018287"/>
                <a:gd name="connsiteX42" fmla="*/ 69937 w 5170228"/>
                <a:gd name="connsiteY42" fmla="*/ 2772574 h 5018287"/>
                <a:gd name="connsiteX43" fmla="*/ 49125 w 5170228"/>
                <a:gd name="connsiteY43" fmla="*/ 2799678 h 5018287"/>
                <a:gd name="connsiteX44" fmla="*/ 466324 w 5170228"/>
                <a:gd name="connsiteY44" fmla="*/ 1025370 h 5018287"/>
                <a:gd name="connsiteX45" fmla="*/ 452773 w 5170228"/>
                <a:gd name="connsiteY45" fmla="*/ 1021014 h 5018287"/>
                <a:gd name="connsiteX46" fmla="*/ 446481 w 5170228"/>
                <a:gd name="connsiteY46" fmla="*/ 988103 h 5018287"/>
                <a:gd name="connsiteX47" fmla="*/ 1730506 w 5170228"/>
                <a:gd name="connsiteY47" fmla="*/ 763 h 5018287"/>
                <a:gd name="connsiteX48" fmla="*/ 1759957 w 5170228"/>
                <a:gd name="connsiteY48" fmla="*/ 18197 h 5018287"/>
                <a:gd name="connsiteX49" fmla="*/ 1746478 w 5170228"/>
                <a:gd name="connsiteY49" fmla="*/ 46259 h 5018287"/>
                <a:gd name="connsiteX50" fmla="*/ 486410 w 5170228"/>
                <a:gd name="connsiteY50" fmla="*/ 1014722 h 5018287"/>
                <a:gd name="connsiteX51" fmla="*/ 466324 w 5170228"/>
                <a:gd name="connsiteY51" fmla="*/ 1025370 h 5018287"/>
                <a:gd name="connsiteX52" fmla="*/ 4340906 w 5170228"/>
                <a:gd name="connsiteY52" fmla="*/ 600911 h 5018287"/>
                <a:gd name="connsiteX53" fmla="*/ 4324209 w 5170228"/>
                <a:gd name="connsiteY53" fmla="*/ 594377 h 5018287"/>
                <a:gd name="connsiteX54" fmla="*/ 3552971 w 5170228"/>
                <a:gd name="connsiteY54" fmla="*/ 94899 h 5018287"/>
                <a:gd name="connsiteX55" fmla="*/ 3539879 w 5170228"/>
                <a:gd name="connsiteY55" fmla="*/ 63285 h 5018287"/>
                <a:gd name="connsiteX56" fmla="*/ 3539903 w 5170228"/>
                <a:gd name="connsiteY56" fmla="*/ 63198 h 5018287"/>
                <a:gd name="connsiteX57" fmla="*/ 3571362 w 5170228"/>
                <a:gd name="connsiteY57" fmla="*/ 50130 h 5018287"/>
                <a:gd name="connsiteX58" fmla="*/ 4357604 w 5170228"/>
                <a:gd name="connsiteY58" fmla="*/ 558320 h 5018287"/>
                <a:gd name="connsiteX59" fmla="*/ 4357749 w 5170228"/>
                <a:gd name="connsiteY59" fmla="*/ 592543 h 5018287"/>
                <a:gd name="connsiteX60" fmla="*/ 4357604 w 5170228"/>
                <a:gd name="connsiteY60" fmla="*/ 592683 h 5018287"/>
                <a:gd name="connsiteX61" fmla="*/ 4340906 w 5170228"/>
                <a:gd name="connsiteY61" fmla="*/ 600911 h 50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70228" h="5018287">
                  <a:moveTo>
                    <a:pt x="2401074" y="5018288"/>
                  </a:moveTo>
                  <a:lnTo>
                    <a:pt x="2399381" y="5018288"/>
                  </a:lnTo>
                  <a:lnTo>
                    <a:pt x="2394541" y="5018288"/>
                  </a:lnTo>
                  <a:cubicBezTo>
                    <a:pt x="1841945" y="4978940"/>
                    <a:pt x="1316966" y="4761580"/>
                    <a:pt x="898286" y="4398781"/>
                  </a:cubicBezTo>
                  <a:cubicBezTo>
                    <a:pt x="887442" y="4390964"/>
                    <a:pt x="884983" y="4375840"/>
                    <a:pt x="892795" y="4364998"/>
                  </a:cubicBezTo>
                  <a:cubicBezTo>
                    <a:pt x="900606" y="4354157"/>
                    <a:pt x="915728" y="4351689"/>
                    <a:pt x="926575" y="4359505"/>
                  </a:cubicBezTo>
                  <a:cubicBezTo>
                    <a:pt x="927707" y="4360328"/>
                    <a:pt x="928770" y="4361248"/>
                    <a:pt x="929745" y="4362239"/>
                  </a:cubicBezTo>
                  <a:cubicBezTo>
                    <a:pt x="1340778" y="4717972"/>
                    <a:pt x="1855932" y="4931073"/>
                    <a:pt x="2398171" y="4969647"/>
                  </a:cubicBezTo>
                  <a:lnTo>
                    <a:pt x="2403010" y="4969647"/>
                  </a:lnTo>
                  <a:cubicBezTo>
                    <a:pt x="2416369" y="4970179"/>
                    <a:pt x="2426775" y="4981456"/>
                    <a:pt x="2426242" y="4994815"/>
                  </a:cubicBezTo>
                  <a:cubicBezTo>
                    <a:pt x="2425710" y="5008172"/>
                    <a:pt x="2414433" y="5018578"/>
                    <a:pt x="2401074" y="5018046"/>
                  </a:cubicBezTo>
                  <a:close/>
                  <a:moveTo>
                    <a:pt x="3322834" y="4916892"/>
                  </a:moveTo>
                  <a:cubicBezTo>
                    <a:pt x="3311798" y="4917376"/>
                    <a:pt x="3301828" y="4910286"/>
                    <a:pt x="3298634" y="4899710"/>
                  </a:cubicBezTo>
                  <a:cubicBezTo>
                    <a:pt x="3294883" y="4886957"/>
                    <a:pt x="3302119" y="4873551"/>
                    <a:pt x="3314848" y="4869703"/>
                  </a:cubicBezTo>
                  <a:cubicBezTo>
                    <a:pt x="3611243" y="4780552"/>
                    <a:pt x="3888812" y="4637848"/>
                    <a:pt x="4133759" y="4448632"/>
                  </a:cubicBezTo>
                  <a:cubicBezTo>
                    <a:pt x="4144818" y="4441130"/>
                    <a:pt x="4159870" y="4444010"/>
                    <a:pt x="4167372" y="4455069"/>
                  </a:cubicBezTo>
                  <a:cubicBezTo>
                    <a:pt x="4174220" y="4465184"/>
                    <a:pt x="4172478" y="4478833"/>
                    <a:pt x="4163282" y="4486867"/>
                  </a:cubicBezTo>
                  <a:cubicBezTo>
                    <a:pt x="3914342" y="4679326"/>
                    <a:pt x="3632176" y="4824426"/>
                    <a:pt x="3330819" y="4914956"/>
                  </a:cubicBezTo>
                  <a:cubicBezTo>
                    <a:pt x="3328278" y="4916045"/>
                    <a:pt x="3325592" y="4916698"/>
                    <a:pt x="3322834" y="4916892"/>
                  </a:cubicBezTo>
                  <a:close/>
                  <a:moveTo>
                    <a:pt x="5101739" y="2938341"/>
                  </a:moveTo>
                  <a:lnTo>
                    <a:pt x="5097383" y="2938341"/>
                  </a:lnTo>
                  <a:cubicBezTo>
                    <a:pt x="5084242" y="2935897"/>
                    <a:pt x="5075555" y="2923264"/>
                    <a:pt x="5077999" y="2910124"/>
                  </a:cubicBezTo>
                  <a:cubicBezTo>
                    <a:pt x="5077999" y="2910100"/>
                    <a:pt x="5078023" y="2910052"/>
                    <a:pt x="5078023" y="2910027"/>
                  </a:cubicBezTo>
                  <a:cubicBezTo>
                    <a:pt x="5095519" y="2816569"/>
                    <a:pt x="5107813" y="2722215"/>
                    <a:pt x="5114806" y="2627377"/>
                  </a:cubicBezTo>
                  <a:cubicBezTo>
                    <a:pt x="5119404" y="2564459"/>
                    <a:pt x="5121824" y="2500814"/>
                    <a:pt x="5121824" y="2437895"/>
                  </a:cubicBezTo>
                  <a:cubicBezTo>
                    <a:pt x="5122526" y="2055713"/>
                    <a:pt x="5035868" y="1678442"/>
                    <a:pt x="4868456" y="1334882"/>
                  </a:cubicBezTo>
                  <a:cubicBezTo>
                    <a:pt x="4862575" y="1322852"/>
                    <a:pt x="4867560" y="1308335"/>
                    <a:pt x="4879588" y="1302455"/>
                  </a:cubicBezTo>
                  <a:cubicBezTo>
                    <a:pt x="4891615" y="1296574"/>
                    <a:pt x="4906134" y="1301557"/>
                    <a:pt x="4912015" y="1313586"/>
                  </a:cubicBezTo>
                  <a:cubicBezTo>
                    <a:pt x="5082694" y="1663777"/>
                    <a:pt x="5170998" y="2048331"/>
                    <a:pt x="5170223" y="2437895"/>
                  </a:cubicBezTo>
                  <a:cubicBezTo>
                    <a:pt x="5170223" y="2501782"/>
                    <a:pt x="5167803" y="2566879"/>
                    <a:pt x="5162964" y="2631491"/>
                  </a:cubicBezTo>
                  <a:cubicBezTo>
                    <a:pt x="5155921" y="2728095"/>
                    <a:pt x="5143459" y="2824240"/>
                    <a:pt x="5125696" y="2919465"/>
                  </a:cubicBezTo>
                  <a:cubicBezTo>
                    <a:pt x="5123180" y="2930621"/>
                    <a:pt x="5113185" y="2938510"/>
                    <a:pt x="5101739" y="2938341"/>
                  </a:cubicBezTo>
                  <a:close/>
                  <a:moveTo>
                    <a:pt x="46221" y="2800404"/>
                  </a:moveTo>
                  <a:cubicBezTo>
                    <a:pt x="33993" y="2800500"/>
                    <a:pt x="23611" y="2791474"/>
                    <a:pt x="22022" y="2779350"/>
                  </a:cubicBezTo>
                  <a:cubicBezTo>
                    <a:pt x="7412" y="2667742"/>
                    <a:pt x="56" y="2555287"/>
                    <a:pt x="0" y="2442735"/>
                  </a:cubicBezTo>
                  <a:cubicBezTo>
                    <a:pt x="0" y="2378848"/>
                    <a:pt x="2420" y="2313752"/>
                    <a:pt x="7260" y="2249139"/>
                  </a:cubicBezTo>
                  <a:cubicBezTo>
                    <a:pt x="17230" y="2112581"/>
                    <a:pt x="38025" y="1977064"/>
                    <a:pt x="69453" y="1843797"/>
                  </a:cubicBezTo>
                  <a:cubicBezTo>
                    <a:pt x="71502" y="1830585"/>
                    <a:pt x="83871" y="1821558"/>
                    <a:pt x="97079" y="1823591"/>
                  </a:cubicBezTo>
                  <a:cubicBezTo>
                    <a:pt x="110284" y="1825648"/>
                    <a:pt x="119328" y="1838014"/>
                    <a:pt x="117278" y="1851227"/>
                  </a:cubicBezTo>
                  <a:cubicBezTo>
                    <a:pt x="117084" y="1852485"/>
                    <a:pt x="116789" y="1853719"/>
                    <a:pt x="116400" y="1854929"/>
                  </a:cubicBezTo>
                  <a:cubicBezTo>
                    <a:pt x="85746" y="1985752"/>
                    <a:pt x="65356" y="2118777"/>
                    <a:pt x="55417" y="2252769"/>
                  </a:cubicBezTo>
                  <a:cubicBezTo>
                    <a:pt x="50819" y="2315688"/>
                    <a:pt x="48399" y="2379574"/>
                    <a:pt x="48399" y="2442251"/>
                  </a:cubicBezTo>
                  <a:cubicBezTo>
                    <a:pt x="48413" y="2552698"/>
                    <a:pt x="55608" y="2663047"/>
                    <a:pt x="69937" y="2772574"/>
                  </a:cubicBezTo>
                  <a:cubicBezTo>
                    <a:pt x="71652" y="2785811"/>
                    <a:pt x="62345" y="2797911"/>
                    <a:pt x="49125" y="2799678"/>
                  </a:cubicBezTo>
                  <a:close/>
                  <a:moveTo>
                    <a:pt x="466324" y="1025370"/>
                  </a:moveTo>
                  <a:cubicBezTo>
                    <a:pt x="461472" y="1025310"/>
                    <a:pt x="456751" y="1023792"/>
                    <a:pt x="452773" y="1021014"/>
                  </a:cubicBezTo>
                  <a:cubicBezTo>
                    <a:pt x="442190" y="1013505"/>
                    <a:pt x="439415" y="998986"/>
                    <a:pt x="446481" y="988103"/>
                  </a:cubicBezTo>
                  <a:cubicBezTo>
                    <a:pt x="758875" y="531074"/>
                    <a:pt x="1208572" y="185285"/>
                    <a:pt x="1730506" y="763"/>
                  </a:cubicBezTo>
                  <a:cubicBezTo>
                    <a:pt x="1743453" y="-2554"/>
                    <a:pt x="1756642" y="5250"/>
                    <a:pt x="1759957" y="18197"/>
                  </a:cubicBezTo>
                  <a:cubicBezTo>
                    <a:pt x="1762885" y="29583"/>
                    <a:pt x="1757198" y="41419"/>
                    <a:pt x="1746478" y="46259"/>
                  </a:cubicBezTo>
                  <a:cubicBezTo>
                    <a:pt x="1234409" y="227339"/>
                    <a:pt x="793146" y="566485"/>
                    <a:pt x="486410" y="1014722"/>
                  </a:cubicBezTo>
                  <a:cubicBezTo>
                    <a:pt x="481902" y="1021392"/>
                    <a:pt x="474373" y="1025382"/>
                    <a:pt x="466324" y="1025370"/>
                  </a:cubicBezTo>
                  <a:close/>
                  <a:moveTo>
                    <a:pt x="4340906" y="600911"/>
                  </a:moveTo>
                  <a:cubicBezTo>
                    <a:pt x="4334712" y="600952"/>
                    <a:pt x="4328734" y="598612"/>
                    <a:pt x="4324209" y="594377"/>
                  </a:cubicBezTo>
                  <a:cubicBezTo>
                    <a:pt x="4099952" y="381968"/>
                    <a:pt x="3838525" y="212654"/>
                    <a:pt x="3552971" y="94899"/>
                  </a:cubicBezTo>
                  <a:cubicBezTo>
                    <a:pt x="3540629" y="89789"/>
                    <a:pt x="3534748" y="75632"/>
                    <a:pt x="3539879" y="63285"/>
                  </a:cubicBezTo>
                  <a:cubicBezTo>
                    <a:pt x="3539879" y="63256"/>
                    <a:pt x="3539903" y="63227"/>
                    <a:pt x="3539903" y="63198"/>
                  </a:cubicBezTo>
                  <a:cubicBezTo>
                    <a:pt x="3545033" y="50948"/>
                    <a:pt x="3559069" y="45119"/>
                    <a:pt x="3571362" y="50130"/>
                  </a:cubicBezTo>
                  <a:cubicBezTo>
                    <a:pt x="3862289" y="170078"/>
                    <a:pt x="4128774" y="342318"/>
                    <a:pt x="4357604" y="558320"/>
                  </a:cubicBezTo>
                  <a:cubicBezTo>
                    <a:pt x="4367090" y="567731"/>
                    <a:pt x="4367163" y="583054"/>
                    <a:pt x="4357749" y="592543"/>
                  </a:cubicBezTo>
                  <a:cubicBezTo>
                    <a:pt x="4357701" y="592589"/>
                    <a:pt x="4357653" y="592637"/>
                    <a:pt x="4357604" y="592683"/>
                  </a:cubicBezTo>
                  <a:cubicBezTo>
                    <a:pt x="4353369" y="597542"/>
                    <a:pt x="4347344" y="600504"/>
                    <a:pt x="4340906" y="600911"/>
                  </a:cubicBezTo>
                  <a:close/>
                </a:path>
              </a:pathLst>
            </a:custGeom>
            <a:solidFill>
              <a:srgbClr val="FF2424"/>
            </a:solidFill>
            <a:ln w="24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1AB3AC-E363-B1FC-6A91-900CB8EC59EB}"/>
                </a:ext>
              </a:extLst>
            </p:cNvPr>
            <p:cNvSpPr/>
            <p:nvPr/>
          </p:nvSpPr>
          <p:spPr>
            <a:xfrm>
              <a:off x="4214591" y="1243301"/>
              <a:ext cx="3762580" cy="4371639"/>
            </a:xfrm>
            <a:custGeom>
              <a:avLst/>
              <a:gdLst>
                <a:gd name="connsiteX0" fmla="*/ 1726289 w 3762580"/>
                <a:gd name="connsiteY0" fmla="*/ 4371640 h 4371639"/>
                <a:gd name="connsiteX1" fmla="*/ 1724353 w 3762580"/>
                <a:gd name="connsiteY1" fmla="*/ 4371640 h 4371639"/>
                <a:gd name="connsiteX2" fmla="*/ 1719998 w 3762580"/>
                <a:gd name="connsiteY2" fmla="*/ 4371640 h 4371639"/>
                <a:gd name="connsiteX3" fmla="*/ 1833 w 3762580"/>
                <a:gd name="connsiteY3" fmla="*/ 3315331 h 4371639"/>
                <a:gd name="connsiteX4" fmla="*/ 14985 w 3762580"/>
                <a:gd name="connsiteY4" fmla="*/ 3283727 h 4371639"/>
                <a:gd name="connsiteX5" fmla="*/ 43214 w 3762580"/>
                <a:gd name="connsiteY5" fmla="*/ 3291132 h 4371639"/>
                <a:gd name="connsiteX6" fmla="*/ 1722417 w 3762580"/>
                <a:gd name="connsiteY6" fmla="*/ 4324209 h 4371639"/>
                <a:gd name="connsiteX7" fmla="*/ 1726773 w 3762580"/>
                <a:gd name="connsiteY7" fmla="*/ 4324209 h 4371639"/>
                <a:gd name="connsiteX8" fmla="*/ 1749037 w 3762580"/>
                <a:gd name="connsiteY8" fmla="*/ 4350102 h 4371639"/>
                <a:gd name="connsiteX9" fmla="*/ 1726289 w 3762580"/>
                <a:gd name="connsiteY9" fmla="*/ 4371640 h 4371639"/>
                <a:gd name="connsiteX10" fmla="*/ 2871894 w 3762580"/>
                <a:gd name="connsiteY10" fmla="*/ 4138114 h 4371639"/>
                <a:gd name="connsiteX11" fmla="*/ 2847597 w 3762580"/>
                <a:gd name="connsiteY11" fmla="*/ 4114012 h 4371639"/>
                <a:gd name="connsiteX12" fmla="*/ 2860762 w 3762580"/>
                <a:gd name="connsiteY12" fmla="*/ 4092377 h 4371639"/>
                <a:gd name="connsiteX13" fmla="*/ 3707744 w 3762580"/>
                <a:gd name="connsiteY13" fmla="*/ 3306136 h 4371639"/>
                <a:gd name="connsiteX14" fmla="*/ 3739349 w 3762580"/>
                <a:gd name="connsiteY14" fmla="*/ 3292996 h 4371639"/>
                <a:gd name="connsiteX15" fmla="*/ 3752489 w 3762580"/>
                <a:gd name="connsiteY15" fmla="*/ 3324576 h 4371639"/>
                <a:gd name="connsiteX16" fmla="*/ 3749125 w 3762580"/>
                <a:gd name="connsiteY16" fmla="*/ 3330335 h 4371639"/>
                <a:gd name="connsiteX17" fmla="*/ 2881815 w 3762580"/>
                <a:gd name="connsiteY17" fmla="*/ 4134243 h 4371639"/>
                <a:gd name="connsiteX18" fmla="*/ 2871894 w 3762580"/>
                <a:gd name="connsiteY18" fmla="*/ 4138114 h 4371639"/>
                <a:gd name="connsiteX19" fmla="*/ 3737994 w 3762580"/>
                <a:gd name="connsiteY19" fmla="*/ 1091397 h 4371639"/>
                <a:gd name="connsiteX20" fmla="*/ 3717182 w 3762580"/>
                <a:gd name="connsiteY20" fmla="*/ 1079540 h 4371639"/>
                <a:gd name="connsiteX21" fmla="*/ 2039189 w 3762580"/>
                <a:gd name="connsiteY21" fmla="*/ 48399 h 4371639"/>
                <a:gd name="connsiteX22" fmla="*/ 2039189 w 3762580"/>
                <a:gd name="connsiteY22" fmla="*/ 24200 h 4371639"/>
                <a:gd name="connsiteX23" fmla="*/ 2042335 w 3762580"/>
                <a:gd name="connsiteY23" fmla="*/ 0 h 4371639"/>
                <a:gd name="connsiteX24" fmla="*/ 3759047 w 3762580"/>
                <a:gd name="connsiteY24" fmla="*/ 1054614 h 4371639"/>
                <a:gd name="connsiteX25" fmla="*/ 3750965 w 3762580"/>
                <a:gd name="connsiteY25" fmla="*/ 1087869 h 4371639"/>
                <a:gd name="connsiteX26" fmla="*/ 3738236 w 3762580"/>
                <a:gd name="connsiteY26" fmla="*/ 1091397 h 4371639"/>
                <a:gd name="connsiteX27" fmla="*/ 35470 w 3762580"/>
                <a:gd name="connsiteY27" fmla="*/ 1074942 h 4371639"/>
                <a:gd name="connsiteX28" fmla="*/ 22886 w 3762580"/>
                <a:gd name="connsiteY28" fmla="*/ 1071312 h 4371639"/>
                <a:gd name="connsiteX29" fmla="*/ 14816 w 3762580"/>
                <a:gd name="connsiteY29" fmla="*/ 1038054 h 4371639"/>
                <a:gd name="connsiteX30" fmla="*/ 14901 w 3762580"/>
                <a:gd name="connsiteY30" fmla="*/ 1037917 h 4371639"/>
                <a:gd name="connsiteX31" fmla="*/ 881969 w 3762580"/>
                <a:gd name="connsiteY31" fmla="*/ 234977 h 4371639"/>
                <a:gd name="connsiteX32" fmla="*/ 914832 w 3762580"/>
                <a:gd name="connsiteY32" fmla="*/ 244541 h 4371639"/>
                <a:gd name="connsiteX33" fmla="*/ 905273 w 3762580"/>
                <a:gd name="connsiteY33" fmla="*/ 277401 h 4371639"/>
                <a:gd name="connsiteX34" fmla="*/ 903990 w 3762580"/>
                <a:gd name="connsiteY34" fmla="*/ 278052 h 4371639"/>
                <a:gd name="connsiteX35" fmla="*/ 55072 w 3762580"/>
                <a:gd name="connsiteY35" fmla="*/ 1063326 h 4371639"/>
                <a:gd name="connsiteX36" fmla="*/ 34502 w 3762580"/>
                <a:gd name="connsiteY36" fmla="*/ 1074942 h 4371639"/>
                <a:gd name="connsiteX37" fmla="*/ 2039915 w 3762580"/>
                <a:gd name="connsiteY37" fmla="*/ 24200 h 4371639"/>
                <a:gd name="connsiteX38" fmla="*/ 2041851 w 3762580"/>
                <a:gd name="connsiteY38" fmla="*/ 0 h 437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62580" h="4371639">
                  <a:moveTo>
                    <a:pt x="1726289" y="4371640"/>
                  </a:moveTo>
                  <a:lnTo>
                    <a:pt x="1724353" y="4371640"/>
                  </a:lnTo>
                  <a:lnTo>
                    <a:pt x="1719998" y="4371640"/>
                  </a:lnTo>
                  <a:cubicBezTo>
                    <a:pt x="1009911" y="4318861"/>
                    <a:pt x="369469" y="3925135"/>
                    <a:pt x="1833" y="3315331"/>
                  </a:cubicBezTo>
                  <a:cubicBezTo>
                    <a:pt x="-3261" y="3302966"/>
                    <a:pt x="2627" y="3288833"/>
                    <a:pt x="14985" y="3283727"/>
                  </a:cubicBezTo>
                  <a:cubicBezTo>
                    <a:pt x="24989" y="3279613"/>
                    <a:pt x="36516" y="3282638"/>
                    <a:pt x="43214" y="3291132"/>
                  </a:cubicBezTo>
                  <a:cubicBezTo>
                    <a:pt x="402519" y="3887214"/>
                    <a:pt x="1028376" y="4272253"/>
                    <a:pt x="1722417" y="4324209"/>
                  </a:cubicBezTo>
                  <a:lnTo>
                    <a:pt x="1726773" y="4324209"/>
                  </a:lnTo>
                  <a:cubicBezTo>
                    <a:pt x="1740059" y="4325249"/>
                    <a:pt x="1750005" y="4336817"/>
                    <a:pt x="1749037" y="4350102"/>
                  </a:cubicBezTo>
                  <a:cubicBezTo>
                    <a:pt x="1747754" y="4361888"/>
                    <a:pt x="1738123" y="4371011"/>
                    <a:pt x="1726289" y="4371640"/>
                  </a:cubicBezTo>
                  <a:close/>
                  <a:moveTo>
                    <a:pt x="2871894" y="4138114"/>
                  </a:moveTo>
                  <a:cubicBezTo>
                    <a:pt x="2858536" y="4138163"/>
                    <a:pt x="2847646" y="4127370"/>
                    <a:pt x="2847597" y="4114012"/>
                  </a:cubicBezTo>
                  <a:cubicBezTo>
                    <a:pt x="2847549" y="4104889"/>
                    <a:pt x="2852655" y="4096540"/>
                    <a:pt x="2860762" y="4092377"/>
                  </a:cubicBezTo>
                  <a:cubicBezTo>
                    <a:pt x="3209574" y="3912551"/>
                    <a:pt x="3502508" y="3640621"/>
                    <a:pt x="3707744" y="3306136"/>
                  </a:cubicBezTo>
                  <a:cubicBezTo>
                    <a:pt x="3712826" y="3293770"/>
                    <a:pt x="3726983" y="3287890"/>
                    <a:pt x="3739349" y="3292996"/>
                  </a:cubicBezTo>
                  <a:cubicBezTo>
                    <a:pt x="3751691" y="3298077"/>
                    <a:pt x="3757595" y="3312234"/>
                    <a:pt x="3752489" y="3324576"/>
                  </a:cubicBezTo>
                  <a:cubicBezTo>
                    <a:pt x="3751642" y="3326633"/>
                    <a:pt x="3750505" y="3328593"/>
                    <a:pt x="3749125" y="3330335"/>
                  </a:cubicBezTo>
                  <a:cubicBezTo>
                    <a:pt x="3538904" y="3672516"/>
                    <a:pt x="3238928" y="3950544"/>
                    <a:pt x="2881815" y="4134243"/>
                  </a:cubicBezTo>
                  <a:cubicBezTo>
                    <a:pt x="2878839" y="4136251"/>
                    <a:pt x="2875451" y="4137582"/>
                    <a:pt x="2871894" y="4138114"/>
                  </a:cubicBezTo>
                  <a:close/>
                  <a:moveTo>
                    <a:pt x="3737994" y="1091397"/>
                  </a:moveTo>
                  <a:cubicBezTo>
                    <a:pt x="3729452" y="1091395"/>
                    <a:pt x="3721538" y="1086889"/>
                    <a:pt x="3717182" y="1079540"/>
                  </a:cubicBezTo>
                  <a:cubicBezTo>
                    <a:pt x="3357674" y="484537"/>
                    <a:pt x="2732432" y="100321"/>
                    <a:pt x="2039189" y="48399"/>
                  </a:cubicBezTo>
                  <a:lnTo>
                    <a:pt x="2039189" y="24200"/>
                  </a:lnTo>
                  <a:lnTo>
                    <a:pt x="2042335" y="0"/>
                  </a:lnTo>
                  <a:cubicBezTo>
                    <a:pt x="2751525" y="53016"/>
                    <a:pt x="3391191" y="445982"/>
                    <a:pt x="3759047" y="1054614"/>
                  </a:cubicBezTo>
                  <a:cubicBezTo>
                    <a:pt x="3765993" y="1066029"/>
                    <a:pt x="3762387" y="1080919"/>
                    <a:pt x="3750965" y="1087869"/>
                  </a:cubicBezTo>
                  <a:cubicBezTo>
                    <a:pt x="3747117" y="1090202"/>
                    <a:pt x="3742713" y="1091424"/>
                    <a:pt x="3738236" y="1091397"/>
                  </a:cubicBezTo>
                  <a:close/>
                  <a:moveTo>
                    <a:pt x="35470" y="1074942"/>
                  </a:moveTo>
                  <a:cubicBezTo>
                    <a:pt x="31022" y="1074910"/>
                    <a:pt x="26669" y="1073654"/>
                    <a:pt x="22886" y="1071312"/>
                  </a:cubicBezTo>
                  <a:cubicBezTo>
                    <a:pt x="11474" y="1064357"/>
                    <a:pt x="7861" y="1049467"/>
                    <a:pt x="14816" y="1038054"/>
                  </a:cubicBezTo>
                  <a:cubicBezTo>
                    <a:pt x="14845" y="1038009"/>
                    <a:pt x="14872" y="1037963"/>
                    <a:pt x="14901" y="1037917"/>
                  </a:cubicBezTo>
                  <a:cubicBezTo>
                    <a:pt x="225313" y="696225"/>
                    <a:pt x="525147" y="418567"/>
                    <a:pt x="881969" y="234977"/>
                  </a:cubicBezTo>
                  <a:cubicBezTo>
                    <a:pt x="893681" y="228545"/>
                    <a:pt x="908395" y="232826"/>
                    <a:pt x="914832" y="244541"/>
                  </a:cubicBezTo>
                  <a:cubicBezTo>
                    <a:pt x="921269" y="256256"/>
                    <a:pt x="916985" y="270967"/>
                    <a:pt x="905273" y="277401"/>
                  </a:cubicBezTo>
                  <a:cubicBezTo>
                    <a:pt x="904837" y="277631"/>
                    <a:pt x="904426" y="277847"/>
                    <a:pt x="903990" y="278052"/>
                  </a:cubicBezTo>
                  <a:cubicBezTo>
                    <a:pt x="554721" y="457526"/>
                    <a:pt x="261167" y="729073"/>
                    <a:pt x="55072" y="1063326"/>
                  </a:cubicBezTo>
                  <a:cubicBezTo>
                    <a:pt x="50699" y="1070509"/>
                    <a:pt x="42911" y="1074906"/>
                    <a:pt x="34502" y="1074942"/>
                  </a:cubicBezTo>
                  <a:close/>
                  <a:moveTo>
                    <a:pt x="2039915" y="24200"/>
                  </a:moveTo>
                  <a:lnTo>
                    <a:pt x="2041851" y="0"/>
                  </a:lnTo>
                  <a:close/>
                </a:path>
              </a:pathLst>
            </a:custGeom>
            <a:solidFill>
              <a:srgbClr val="FF2424"/>
            </a:solidFill>
            <a:ln w="24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697784-7352-26E0-58E6-124A7CC05E7E}"/>
                </a:ext>
              </a:extLst>
            </p:cNvPr>
            <p:cNvSpPr/>
            <p:nvPr/>
          </p:nvSpPr>
          <p:spPr>
            <a:xfrm>
              <a:off x="3303619" y="2120533"/>
              <a:ext cx="1536185" cy="2527397"/>
            </a:xfrm>
            <a:custGeom>
              <a:avLst/>
              <a:gdLst>
                <a:gd name="connsiteX0" fmla="*/ 1035981 w 1536185"/>
                <a:gd name="connsiteY0" fmla="*/ 1771887 h 2527397"/>
                <a:gd name="connsiteX1" fmla="*/ 503592 w 1536185"/>
                <a:gd name="connsiteY1" fmla="*/ 1771887 h 2527397"/>
                <a:gd name="connsiteX2" fmla="*/ 503592 w 1536185"/>
                <a:gd name="connsiteY2" fmla="*/ 1509565 h 2527397"/>
                <a:gd name="connsiteX3" fmla="*/ 540375 w 1536185"/>
                <a:gd name="connsiteY3" fmla="*/ 1294431 h 2527397"/>
                <a:gd name="connsiteX4" fmla="*/ 695978 w 1536185"/>
                <a:gd name="connsiteY4" fmla="*/ 1100835 h 2527397"/>
                <a:gd name="connsiteX5" fmla="*/ 933859 w 1536185"/>
                <a:gd name="connsiteY5" fmla="*/ 856178 h 2527397"/>
                <a:gd name="connsiteX6" fmla="*/ 930229 w 1536185"/>
                <a:gd name="connsiteY6" fmla="*/ 527307 h 2527397"/>
                <a:gd name="connsiteX7" fmla="*/ 783822 w 1536185"/>
                <a:gd name="connsiteY7" fmla="*/ 461484 h 2527397"/>
                <a:gd name="connsiteX8" fmla="*/ 631849 w 1536185"/>
                <a:gd name="connsiteY8" fmla="*/ 540375 h 2527397"/>
                <a:gd name="connsiteX9" fmla="*/ 556589 w 1536185"/>
                <a:gd name="connsiteY9" fmla="*/ 748491 h 2527397"/>
                <a:gd name="connsiteX10" fmla="*/ 0 w 1536185"/>
                <a:gd name="connsiteY10" fmla="*/ 748491 h 2527397"/>
                <a:gd name="connsiteX11" fmla="*/ 255305 w 1536185"/>
                <a:gd name="connsiteY11" fmla="*/ 199404 h 2527397"/>
                <a:gd name="connsiteX12" fmla="*/ 799068 w 1536185"/>
                <a:gd name="connsiteY12" fmla="*/ 0 h 2527397"/>
                <a:gd name="connsiteX13" fmla="*/ 1331456 w 1536185"/>
                <a:gd name="connsiteY13" fmla="*/ 178350 h 2527397"/>
                <a:gd name="connsiteX14" fmla="*/ 1536184 w 1536185"/>
                <a:gd name="connsiteY14" fmla="*/ 671536 h 2527397"/>
                <a:gd name="connsiteX15" fmla="*/ 1501095 w 1536185"/>
                <a:gd name="connsiteY15" fmla="*/ 879410 h 2527397"/>
                <a:gd name="connsiteX16" fmla="*/ 1452696 w 1536185"/>
                <a:gd name="connsiteY16" fmla="*/ 977418 h 2527397"/>
                <a:gd name="connsiteX17" fmla="*/ 1387357 w 1536185"/>
                <a:gd name="connsiteY17" fmla="*/ 1066472 h 2527397"/>
                <a:gd name="connsiteX18" fmla="*/ 1319357 w 1536185"/>
                <a:gd name="connsiteY18" fmla="*/ 1143426 h 2527397"/>
                <a:gd name="connsiteX19" fmla="*/ 1160124 w 1536185"/>
                <a:gd name="connsiteY19" fmla="*/ 1300723 h 2527397"/>
                <a:gd name="connsiteX20" fmla="*/ 1060422 w 1536185"/>
                <a:gd name="connsiteY20" fmla="*/ 1421721 h 2527397"/>
                <a:gd name="connsiteX21" fmla="*/ 1036223 w 1536185"/>
                <a:gd name="connsiteY21" fmla="*/ 1563530 h 2527397"/>
                <a:gd name="connsiteX22" fmla="*/ 558524 w 1536185"/>
                <a:gd name="connsiteY22" fmla="*/ 2438100 h 2527397"/>
                <a:gd name="connsiteX23" fmla="*/ 556794 w 1536185"/>
                <a:gd name="connsiteY23" fmla="*/ 2002775 h 2527397"/>
                <a:gd name="connsiteX24" fmla="*/ 776320 w 1536185"/>
                <a:gd name="connsiteY24" fmla="*/ 1911760 h 2527397"/>
                <a:gd name="connsiteX25" fmla="*/ 1083133 w 1536185"/>
                <a:gd name="connsiteY25" fmla="*/ 2220570 h 2527397"/>
                <a:gd name="connsiteX26" fmla="*/ 774316 w 1536185"/>
                <a:gd name="connsiteY26" fmla="*/ 2527396 h 2527397"/>
                <a:gd name="connsiteX27" fmla="*/ 558524 w 1536185"/>
                <a:gd name="connsiteY27" fmla="*/ 2438100 h 25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36185" h="2527397">
                  <a:moveTo>
                    <a:pt x="1035981" y="1771887"/>
                  </a:moveTo>
                  <a:lnTo>
                    <a:pt x="503592" y="1771887"/>
                  </a:lnTo>
                  <a:lnTo>
                    <a:pt x="503592" y="1509565"/>
                  </a:lnTo>
                  <a:cubicBezTo>
                    <a:pt x="503592" y="1414050"/>
                    <a:pt x="515853" y="1342346"/>
                    <a:pt x="540375" y="1294431"/>
                  </a:cubicBezTo>
                  <a:cubicBezTo>
                    <a:pt x="564896" y="1246516"/>
                    <a:pt x="616765" y="1181976"/>
                    <a:pt x="695978" y="1100835"/>
                  </a:cubicBezTo>
                  <a:lnTo>
                    <a:pt x="933859" y="856178"/>
                  </a:lnTo>
                  <a:cubicBezTo>
                    <a:pt x="1005189" y="757711"/>
                    <a:pt x="1003715" y="624178"/>
                    <a:pt x="930229" y="527307"/>
                  </a:cubicBezTo>
                  <a:cubicBezTo>
                    <a:pt x="894193" y="483966"/>
                    <a:pt x="840166" y="459670"/>
                    <a:pt x="783822" y="461484"/>
                  </a:cubicBezTo>
                  <a:cubicBezTo>
                    <a:pt x="723335" y="461460"/>
                    <a:pt x="666626" y="490887"/>
                    <a:pt x="631849" y="540375"/>
                  </a:cubicBezTo>
                  <a:cubicBezTo>
                    <a:pt x="587690" y="601285"/>
                    <a:pt x="561605" y="673424"/>
                    <a:pt x="556589" y="748491"/>
                  </a:cubicBezTo>
                  <a:lnTo>
                    <a:pt x="0" y="748491"/>
                  </a:lnTo>
                  <a:cubicBezTo>
                    <a:pt x="25651" y="515207"/>
                    <a:pt x="110754" y="332186"/>
                    <a:pt x="255305" y="199404"/>
                  </a:cubicBezTo>
                  <a:cubicBezTo>
                    <a:pt x="399856" y="66628"/>
                    <a:pt x="581110" y="162"/>
                    <a:pt x="799068" y="0"/>
                  </a:cubicBezTo>
                  <a:cubicBezTo>
                    <a:pt x="1017185" y="0"/>
                    <a:pt x="1194650" y="59451"/>
                    <a:pt x="1331456" y="178350"/>
                  </a:cubicBezTo>
                  <a:cubicBezTo>
                    <a:pt x="1468264" y="297242"/>
                    <a:pt x="1536506" y="461654"/>
                    <a:pt x="1536184" y="671536"/>
                  </a:cubicBezTo>
                  <a:cubicBezTo>
                    <a:pt x="1536184" y="764704"/>
                    <a:pt x="1524327" y="834157"/>
                    <a:pt x="1501095" y="879410"/>
                  </a:cubicBezTo>
                  <a:cubicBezTo>
                    <a:pt x="1477864" y="924663"/>
                    <a:pt x="1461408" y="957574"/>
                    <a:pt x="1452696" y="977418"/>
                  </a:cubicBezTo>
                  <a:cubicBezTo>
                    <a:pt x="1434411" y="1009506"/>
                    <a:pt x="1412486" y="1039393"/>
                    <a:pt x="1387357" y="1066472"/>
                  </a:cubicBezTo>
                  <a:cubicBezTo>
                    <a:pt x="1353720" y="1106159"/>
                    <a:pt x="1330973" y="1131569"/>
                    <a:pt x="1319357" y="1143426"/>
                  </a:cubicBezTo>
                  <a:cubicBezTo>
                    <a:pt x="1263214" y="1199400"/>
                    <a:pt x="1210137" y="1251840"/>
                    <a:pt x="1160124" y="1300723"/>
                  </a:cubicBezTo>
                  <a:cubicBezTo>
                    <a:pt x="1121100" y="1335909"/>
                    <a:pt x="1087504" y="1376685"/>
                    <a:pt x="1060422" y="1421721"/>
                  </a:cubicBezTo>
                  <a:cubicBezTo>
                    <a:pt x="1041752" y="1466562"/>
                    <a:pt x="1033478" y="1515034"/>
                    <a:pt x="1036223" y="1563530"/>
                  </a:cubicBezTo>
                  <a:close/>
                  <a:moveTo>
                    <a:pt x="558524" y="2438100"/>
                  </a:moveTo>
                  <a:cubicBezTo>
                    <a:pt x="437837" y="2318360"/>
                    <a:pt x="437062" y="2123482"/>
                    <a:pt x="556794" y="2002775"/>
                  </a:cubicBezTo>
                  <a:cubicBezTo>
                    <a:pt x="614834" y="1944285"/>
                    <a:pt x="693911" y="1911495"/>
                    <a:pt x="776320" y="1911760"/>
                  </a:cubicBezTo>
                  <a:cubicBezTo>
                    <a:pt x="946321" y="1912317"/>
                    <a:pt x="1083688" y="2050569"/>
                    <a:pt x="1083133" y="2220570"/>
                  </a:cubicBezTo>
                  <a:cubicBezTo>
                    <a:pt x="1082579" y="2390572"/>
                    <a:pt x="944318" y="2527953"/>
                    <a:pt x="774316" y="2527396"/>
                  </a:cubicBezTo>
                  <a:cubicBezTo>
                    <a:pt x="693449" y="2527130"/>
                    <a:pt x="615933" y="2495065"/>
                    <a:pt x="558524" y="2438100"/>
                  </a:cubicBezTo>
                  <a:close/>
                </a:path>
              </a:pathLst>
            </a:custGeom>
            <a:solidFill>
              <a:srgbClr val="FF2424"/>
            </a:solidFill>
            <a:ln w="24176" cap="flat">
              <a:noFill/>
              <a:prstDash val="solid"/>
              <a:miter/>
            </a:ln>
            <a:effectLst>
              <a:outerShdw blurRad="50800" dist="38100" dir="8100000" sx="102000" sy="102000" algn="tr" rotWithShape="0">
                <a:schemeClr val="bg1"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202F55-D699-7B61-3439-CB4740AB9864}"/>
                </a:ext>
              </a:extLst>
            </p:cNvPr>
            <p:cNvSpPr/>
            <p:nvPr/>
          </p:nvSpPr>
          <p:spPr>
            <a:xfrm>
              <a:off x="3277000" y="2096333"/>
              <a:ext cx="1586761" cy="2575606"/>
            </a:xfrm>
            <a:custGeom>
              <a:avLst/>
              <a:gdLst>
                <a:gd name="connsiteX0" fmla="*/ 803907 w 1586761"/>
                <a:gd name="connsiteY0" fmla="*/ 2575553 h 2575606"/>
                <a:gd name="connsiteX1" fmla="*/ 568204 w 1586761"/>
                <a:gd name="connsiteY1" fmla="*/ 2478755 h 2575606"/>
                <a:gd name="connsiteX2" fmla="*/ 568204 w 1586761"/>
                <a:gd name="connsiteY2" fmla="*/ 2478755 h 2575606"/>
                <a:gd name="connsiteX3" fmla="*/ 566326 w 1586761"/>
                <a:gd name="connsiteY3" fmla="*/ 2009212 h 2575606"/>
                <a:gd name="connsiteX4" fmla="*/ 803907 w 1586761"/>
                <a:gd name="connsiteY4" fmla="*/ 1911034 h 2575606"/>
                <a:gd name="connsiteX5" fmla="*/ 1144767 w 1586761"/>
                <a:gd name="connsiteY5" fmla="*/ 2233977 h 2575606"/>
                <a:gd name="connsiteX6" fmla="*/ 821832 w 1586761"/>
                <a:gd name="connsiteY6" fmla="*/ 2574827 h 2575606"/>
                <a:gd name="connsiteX7" fmla="*/ 803907 w 1586761"/>
                <a:gd name="connsiteY7" fmla="*/ 2574827 h 2575606"/>
                <a:gd name="connsiteX8" fmla="*/ 803907 w 1586761"/>
                <a:gd name="connsiteY8" fmla="*/ 1960159 h 2575606"/>
                <a:gd name="connsiteX9" fmla="*/ 521119 w 1586761"/>
                <a:gd name="connsiteY9" fmla="*/ 2247020 h 2575606"/>
                <a:gd name="connsiteX10" fmla="*/ 602326 w 1586761"/>
                <a:gd name="connsiteY10" fmla="*/ 2444149 h 2575606"/>
                <a:gd name="connsiteX11" fmla="*/ 602326 w 1586761"/>
                <a:gd name="connsiteY11" fmla="*/ 2444149 h 2575606"/>
                <a:gd name="connsiteX12" fmla="*/ 1005247 w 1586761"/>
                <a:gd name="connsiteY12" fmla="*/ 2444149 h 2575606"/>
                <a:gd name="connsiteX13" fmla="*/ 1004896 w 1586761"/>
                <a:gd name="connsiteY13" fmla="*/ 2043043 h 2575606"/>
                <a:gd name="connsiteX14" fmla="*/ 803907 w 1586761"/>
                <a:gd name="connsiteY14" fmla="*/ 1960159 h 2575606"/>
                <a:gd name="connsiteX15" fmla="*/ 1086800 w 1586761"/>
                <a:gd name="connsiteY15" fmla="*/ 1820286 h 2575606"/>
                <a:gd name="connsiteX16" fmla="*/ 506012 w 1586761"/>
                <a:gd name="connsiteY16" fmla="*/ 1820286 h 2575606"/>
                <a:gd name="connsiteX17" fmla="*/ 506012 w 1586761"/>
                <a:gd name="connsiteY17" fmla="*/ 1533764 h 2575606"/>
                <a:gd name="connsiteX18" fmla="*/ 545457 w 1586761"/>
                <a:gd name="connsiteY18" fmla="*/ 1307741 h 2575606"/>
                <a:gd name="connsiteX19" fmla="*/ 705173 w 1586761"/>
                <a:gd name="connsiteY19" fmla="*/ 1107611 h 2575606"/>
                <a:gd name="connsiteX20" fmla="*/ 943055 w 1586761"/>
                <a:gd name="connsiteY20" fmla="*/ 862954 h 2575606"/>
                <a:gd name="connsiteX21" fmla="*/ 938457 w 1586761"/>
                <a:gd name="connsiteY21" fmla="*/ 566510 h 2575606"/>
                <a:gd name="connsiteX22" fmla="*/ 810441 w 1586761"/>
                <a:gd name="connsiteY22" fmla="*/ 509883 h 2575606"/>
                <a:gd name="connsiteX23" fmla="*/ 677586 w 1586761"/>
                <a:gd name="connsiteY23" fmla="*/ 579336 h 2575606"/>
                <a:gd name="connsiteX24" fmla="*/ 607165 w 1586761"/>
                <a:gd name="connsiteY24" fmla="*/ 775110 h 2575606"/>
                <a:gd name="connsiteX25" fmla="*/ 604987 w 1586761"/>
                <a:gd name="connsiteY25" fmla="*/ 796648 h 2575606"/>
                <a:gd name="connsiteX26" fmla="*/ 0 w 1586761"/>
                <a:gd name="connsiteY26" fmla="*/ 796648 h 2575606"/>
                <a:gd name="connsiteX27" fmla="*/ 3146 w 1586761"/>
                <a:gd name="connsiteY27" fmla="*/ 770028 h 2575606"/>
                <a:gd name="connsiteX28" fmla="*/ 266194 w 1586761"/>
                <a:gd name="connsiteY28" fmla="*/ 205696 h 2575606"/>
                <a:gd name="connsiteX29" fmla="*/ 826171 w 1586761"/>
                <a:gd name="connsiteY29" fmla="*/ 0 h 2575606"/>
                <a:gd name="connsiteX30" fmla="*/ 1373806 w 1586761"/>
                <a:gd name="connsiteY30" fmla="*/ 184158 h 2575606"/>
                <a:gd name="connsiteX31" fmla="*/ 1586761 w 1586761"/>
                <a:gd name="connsiteY31" fmla="*/ 695736 h 2575606"/>
                <a:gd name="connsiteX32" fmla="*/ 1549010 w 1586761"/>
                <a:gd name="connsiteY32" fmla="*/ 914741 h 2575606"/>
                <a:gd name="connsiteX33" fmla="*/ 1500611 w 1586761"/>
                <a:gd name="connsiteY33" fmla="*/ 1011539 h 2575606"/>
                <a:gd name="connsiteX34" fmla="*/ 1432368 w 1586761"/>
                <a:gd name="connsiteY34" fmla="*/ 1106159 h 2575606"/>
                <a:gd name="connsiteX35" fmla="*/ 1362916 w 1586761"/>
                <a:gd name="connsiteY35" fmla="*/ 1184323 h 2575606"/>
                <a:gd name="connsiteX36" fmla="*/ 1203683 w 1586761"/>
                <a:gd name="connsiteY36" fmla="*/ 1341862 h 2575606"/>
                <a:gd name="connsiteX37" fmla="*/ 1108579 w 1586761"/>
                <a:gd name="connsiteY37" fmla="*/ 1456326 h 2575606"/>
                <a:gd name="connsiteX38" fmla="*/ 1086800 w 1586761"/>
                <a:gd name="connsiteY38" fmla="*/ 1587003 h 2575606"/>
                <a:gd name="connsiteX39" fmla="*/ 554411 w 1586761"/>
                <a:gd name="connsiteY39" fmla="*/ 1771887 h 2575606"/>
                <a:gd name="connsiteX40" fmla="*/ 1038401 w 1586761"/>
                <a:gd name="connsiteY40" fmla="*/ 1771887 h 2575606"/>
                <a:gd name="connsiteX41" fmla="*/ 1038401 w 1586761"/>
                <a:gd name="connsiteY41" fmla="*/ 1586277 h 2575606"/>
                <a:gd name="connsiteX42" fmla="*/ 1065504 w 1586761"/>
                <a:gd name="connsiteY42" fmla="*/ 1433337 h 2575606"/>
                <a:gd name="connsiteX43" fmla="*/ 1169804 w 1586761"/>
                <a:gd name="connsiteY43" fmla="*/ 1306531 h 2575606"/>
                <a:gd name="connsiteX44" fmla="*/ 1328795 w 1586761"/>
                <a:gd name="connsiteY44" fmla="*/ 1149476 h 2575606"/>
                <a:gd name="connsiteX45" fmla="*/ 1395585 w 1586761"/>
                <a:gd name="connsiteY45" fmla="*/ 1073974 h 2575606"/>
                <a:gd name="connsiteX46" fmla="*/ 1456810 w 1586761"/>
                <a:gd name="connsiteY46" fmla="*/ 990244 h 2575606"/>
                <a:gd name="connsiteX47" fmla="*/ 1505209 w 1586761"/>
                <a:gd name="connsiteY47" fmla="*/ 891510 h 2575606"/>
                <a:gd name="connsiteX48" fmla="*/ 1537636 w 1586761"/>
                <a:gd name="connsiteY48" fmla="*/ 694526 h 2575606"/>
                <a:gd name="connsiteX49" fmla="*/ 1341136 w 1586761"/>
                <a:gd name="connsiteY49" fmla="*/ 219489 h 2575606"/>
                <a:gd name="connsiteX50" fmla="*/ 825445 w 1586761"/>
                <a:gd name="connsiteY50" fmla="*/ 47189 h 2575606"/>
                <a:gd name="connsiteX51" fmla="*/ 298138 w 1586761"/>
                <a:gd name="connsiteY51" fmla="*/ 240785 h 2575606"/>
                <a:gd name="connsiteX52" fmla="*/ 53723 w 1586761"/>
                <a:gd name="connsiteY52" fmla="*/ 748974 h 2575606"/>
                <a:gd name="connsiteX53" fmla="*/ 561912 w 1586761"/>
                <a:gd name="connsiteY53" fmla="*/ 748974 h 2575606"/>
                <a:gd name="connsiteX54" fmla="*/ 639351 w 1586761"/>
                <a:gd name="connsiteY54" fmla="*/ 550297 h 2575606"/>
                <a:gd name="connsiteX55" fmla="*/ 810441 w 1586761"/>
                <a:gd name="connsiteY55" fmla="*/ 461484 h 2575606"/>
                <a:gd name="connsiteX56" fmla="*/ 975966 w 1586761"/>
                <a:gd name="connsiteY56" fmla="*/ 536745 h 2575606"/>
                <a:gd name="connsiteX57" fmla="*/ 979838 w 1586761"/>
                <a:gd name="connsiteY57" fmla="*/ 895382 h 2575606"/>
                <a:gd name="connsiteX58" fmla="*/ 740747 w 1586761"/>
                <a:gd name="connsiteY58" fmla="*/ 1141491 h 2575606"/>
                <a:gd name="connsiteX59" fmla="*/ 589258 w 1586761"/>
                <a:gd name="connsiteY59" fmla="*/ 1329763 h 2575606"/>
                <a:gd name="connsiteX60" fmla="*/ 555137 w 1586761"/>
                <a:gd name="connsiteY60" fmla="*/ 1533764 h 257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6761" h="2575606">
                  <a:moveTo>
                    <a:pt x="803907" y="2575553"/>
                  </a:moveTo>
                  <a:cubicBezTo>
                    <a:pt x="715352" y="2577174"/>
                    <a:pt x="630061" y="2542133"/>
                    <a:pt x="568204" y="2478755"/>
                  </a:cubicBezTo>
                  <a:lnTo>
                    <a:pt x="568204" y="2478755"/>
                  </a:lnTo>
                  <a:cubicBezTo>
                    <a:pt x="438025" y="2349602"/>
                    <a:pt x="437186" y="2139405"/>
                    <a:pt x="566326" y="2009212"/>
                  </a:cubicBezTo>
                  <a:cubicBezTo>
                    <a:pt x="629124" y="1945906"/>
                    <a:pt x="714744" y="1910526"/>
                    <a:pt x="803907" y="1911034"/>
                  </a:cubicBezTo>
                  <a:cubicBezTo>
                    <a:pt x="987209" y="1906074"/>
                    <a:pt x="1139816" y="2050666"/>
                    <a:pt x="1144767" y="2233977"/>
                  </a:cubicBezTo>
                  <a:cubicBezTo>
                    <a:pt x="1149716" y="2417264"/>
                    <a:pt x="1005134" y="2569866"/>
                    <a:pt x="821832" y="2574827"/>
                  </a:cubicBezTo>
                  <a:cubicBezTo>
                    <a:pt x="815860" y="2574996"/>
                    <a:pt x="809882" y="2574996"/>
                    <a:pt x="803907" y="2574827"/>
                  </a:cubicBezTo>
                  <a:close/>
                  <a:moveTo>
                    <a:pt x="803907" y="1960159"/>
                  </a:moveTo>
                  <a:cubicBezTo>
                    <a:pt x="646606" y="1961273"/>
                    <a:pt x="519996" y="2089700"/>
                    <a:pt x="521119" y="2247020"/>
                  </a:cubicBezTo>
                  <a:cubicBezTo>
                    <a:pt x="521644" y="2320756"/>
                    <a:pt x="550756" y="2391419"/>
                    <a:pt x="602326" y="2444149"/>
                  </a:cubicBezTo>
                  <a:lnTo>
                    <a:pt x="602326" y="2444149"/>
                  </a:lnTo>
                  <a:cubicBezTo>
                    <a:pt x="714377" y="2553483"/>
                    <a:pt x="893196" y="2553483"/>
                    <a:pt x="1005247" y="2444149"/>
                  </a:cubicBezTo>
                  <a:cubicBezTo>
                    <a:pt x="1115909" y="2333292"/>
                    <a:pt x="1115752" y="2153707"/>
                    <a:pt x="1004896" y="2043043"/>
                  </a:cubicBezTo>
                  <a:cubicBezTo>
                    <a:pt x="951570" y="1989828"/>
                    <a:pt x="879255" y="1959990"/>
                    <a:pt x="803907" y="1960159"/>
                  </a:cubicBezTo>
                  <a:close/>
                  <a:moveTo>
                    <a:pt x="1086800" y="1820286"/>
                  </a:moveTo>
                  <a:lnTo>
                    <a:pt x="506012" y="1820286"/>
                  </a:lnTo>
                  <a:lnTo>
                    <a:pt x="506012" y="1533764"/>
                  </a:lnTo>
                  <a:cubicBezTo>
                    <a:pt x="506012" y="1433337"/>
                    <a:pt x="518837" y="1359286"/>
                    <a:pt x="545457" y="1307741"/>
                  </a:cubicBezTo>
                  <a:cubicBezTo>
                    <a:pt x="572076" y="1256196"/>
                    <a:pt x="623621" y="1191825"/>
                    <a:pt x="705173" y="1107611"/>
                  </a:cubicBezTo>
                  <a:lnTo>
                    <a:pt x="943055" y="862954"/>
                  </a:lnTo>
                  <a:cubicBezTo>
                    <a:pt x="1005683" y="773513"/>
                    <a:pt x="1003827" y="653967"/>
                    <a:pt x="938457" y="566510"/>
                  </a:cubicBezTo>
                  <a:cubicBezTo>
                    <a:pt x="906813" y="528880"/>
                    <a:pt x="859566" y="507996"/>
                    <a:pt x="810441" y="509883"/>
                  </a:cubicBezTo>
                  <a:cubicBezTo>
                    <a:pt x="757430" y="509787"/>
                    <a:pt x="707753" y="535753"/>
                    <a:pt x="677586" y="579336"/>
                  </a:cubicBezTo>
                  <a:cubicBezTo>
                    <a:pt x="636411" y="636810"/>
                    <a:pt x="612030" y="704593"/>
                    <a:pt x="607165" y="775110"/>
                  </a:cubicBezTo>
                  <a:lnTo>
                    <a:pt x="604987" y="796648"/>
                  </a:lnTo>
                  <a:lnTo>
                    <a:pt x="0" y="796648"/>
                  </a:lnTo>
                  <a:lnTo>
                    <a:pt x="3146" y="770028"/>
                  </a:lnTo>
                  <a:cubicBezTo>
                    <a:pt x="29281" y="531905"/>
                    <a:pt x="117852" y="341939"/>
                    <a:pt x="266194" y="205696"/>
                  </a:cubicBezTo>
                  <a:cubicBezTo>
                    <a:pt x="414537" y="69453"/>
                    <a:pt x="603052" y="0"/>
                    <a:pt x="826171" y="0"/>
                  </a:cubicBezTo>
                  <a:cubicBezTo>
                    <a:pt x="1049290" y="0"/>
                    <a:pt x="1233449" y="61951"/>
                    <a:pt x="1373806" y="184158"/>
                  </a:cubicBezTo>
                  <a:cubicBezTo>
                    <a:pt x="1514163" y="306366"/>
                    <a:pt x="1586761" y="479392"/>
                    <a:pt x="1586761" y="695736"/>
                  </a:cubicBezTo>
                  <a:cubicBezTo>
                    <a:pt x="1586761" y="792534"/>
                    <a:pt x="1574420" y="865132"/>
                    <a:pt x="1549010" y="914741"/>
                  </a:cubicBezTo>
                  <a:cubicBezTo>
                    <a:pt x="1523601" y="964350"/>
                    <a:pt x="1509565" y="992663"/>
                    <a:pt x="1500611" y="1011539"/>
                  </a:cubicBezTo>
                  <a:cubicBezTo>
                    <a:pt x="1481685" y="1045660"/>
                    <a:pt x="1458777" y="1077434"/>
                    <a:pt x="1432368" y="1106159"/>
                  </a:cubicBezTo>
                  <a:cubicBezTo>
                    <a:pt x="1398005" y="1146330"/>
                    <a:pt x="1375258" y="1171982"/>
                    <a:pt x="1362916" y="1184323"/>
                  </a:cubicBezTo>
                  <a:cubicBezTo>
                    <a:pt x="1306935" y="1240466"/>
                    <a:pt x="1253856" y="1292979"/>
                    <a:pt x="1203683" y="1341862"/>
                  </a:cubicBezTo>
                  <a:cubicBezTo>
                    <a:pt x="1166629" y="1375234"/>
                    <a:pt x="1134596" y="1413783"/>
                    <a:pt x="1108579" y="1456326"/>
                  </a:cubicBezTo>
                  <a:cubicBezTo>
                    <a:pt x="1091586" y="1497683"/>
                    <a:pt x="1084143" y="1542355"/>
                    <a:pt x="1086800" y="1587003"/>
                  </a:cubicBezTo>
                  <a:close/>
                  <a:moveTo>
                    <a:pt x="554411" y="1771887"/>
                  </a:moveTo>
                  <a:lnTo>
                    <a:pt x="1038401" y="1771887"/>
                  </a:lnTo>
                  <a:lnTo>
                    <a:pt x="1038401" y="1586277"/>
                  </a:lnTo>
                  <a:cubicBezTo>
                    <a:pt x="1035530" y="1533885"/>
                    <a:pt x="1044806" y="1481542"/>
                    <a:pt x="1065504" y="1433337"/>
                  </a:cubicBezTo>
                  <a:cubicBezTo>
                    <a:pt x="1093810" y="1386148"/>
                    <a:pt x="1128960" y="1343411"/>
                    <a:pt x="1169804" y="1306531"/>
                  </a:cubicBezTo>
                  <a:cubicBezTo>
                    <a:pt x="1219977" y="1258132"/>
                    <a:pt x="1272974" y="1205789"/>
                    <a:pt x="1328795" y="1149476"/>
                  </a:cubicBezTo>
                  <a:cubicBezTo>
                    <a:pt x="1339926" y="1138103"/>
                    <a:pt x="1362432" y="1112693"/>
                    <a:pt x="1395585" y="1073974"/>
                  </a:cubicBezTo>
                  <a:cubicBezTo>
                    <a:pt x="1419255" y="1048613"/>
                    <a:pt x="1439810" y="1020493"/>
                    <a:pt x="1456810" y="990244"/>
                  </a:cubicBezTo>
                  <a:cubicBezTo>
                    <a:pt x="1466248" y="970400"/>
                    <a:pt x="1482219" y="937973"/>
                    <a:pt x="1505209" y="891510"/>
                  </a:cubicBezTo>
                  <a:cubicBezTo>
                    <a:pt x="1526746" y="849644"/>
                    <a:pt x="1537636" y="783338"/>
                    <a:pt x="1537636" y="694526"/>
                  </a:cubicBezTo>
                  <a:cubicBezTo>
                    <a:pt x="1537636" y="492944"/>
                    <a:pt x="1471572" y="332985"/>
                    <a:pt x="1341136" y="219489"/>
                  </a:cubicBezTo>
                  <a:cubicBezTo>
                    <a:pt x="1210701" y="105994"/>
                    <a:pt x="1036465" y="47189"/>
                    <a:pt x="825445" y="47189"/>
                  </a:cubicBezTo>
                  <a:cubicBezTo>
                    <a:pt x="614425" y="47189"/>
                    <a:pt x="438253" y="112044"/>
                    <a:pt x="298138" y="240785"/>
                  </a:cubicBezTo>
                  <a:cubicBezTo>
                    <a:pt x="164315" y="363961"/>
                    <a:pt x="82036" y="534325"/>
                    <a:pt x="53723" y="748974"/>
                  </a:cubicBezTo>
                  <a:lnTo>
                    <a:pt x="561912" y="748974"/>
                  </a:lnTo>
                  <a:cubicBezTo>
                    <a:pt x="569816" y="677102"/>
                    <a:pt x="596525" y="608569"/>
                    <a:pt x="639351" y="550297"/>
                  </a:cubicBezTo>
                  <a:cubicBezTo>
                    <a:pt x="678573" y="494662"/>
                    <a:pt x="742373" y="461557"/>
                    <a:pt x="810441" y="461484"/>
                  </a:cubicBezTo>
                  <a:cubicBezTo>
                    <a:pt x="874258" y="459766"/>
                    <a:pt x="935316" y="487523"/>
                    <a:pt x="975966" y="536745"/>
                  </a:cubicBezTo>
                  <a:cubicBezTo>
                    <a:pt x="1056337" y="642303"/>
                    <a:pt x="1057910" y="788105"/>
                    <a:pt x="979838" y="895382"/>
                  </a:cubicBezTo>
                  <a:lnTo>
                    <a:pt x="740747" y="1141491"/>
                  </a:lnTo>
                  <a:cubicBezTo>
                    <a:pt x="663550" y="1220865"/>
                    <a:pt x="612489" y="1284268"/>
                    <a:pt x="589258" y="1329763"/>
                  </a:cubicBezTo>
                  <a:cubicBezTo>
                    <a:pt x="566026" y="1375258"/>
                    <a:pt x="555137" y="1442532"/>
                    <a:pt x="555137" y="1533764"/>
                  </a:cubicBezTo>
                  <a:close/>
                </a:path>
              </a:pathLst>
            </a:custGeom>
            <a:solidFill>
              <a:srgbClr val="FFFFFF"/>
            </a:solidFill>
            <a:ln w="24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D95858-F205-4754-D063-F6C7E683D9D4}"/>
              </a:ext>
            </a:extLst>
          </p:cNvPr>
          <p:cNvSpPr txBox="1"/>
          <p:nvPr/>
        </p:nvSpPr>
        <p:spPr>
          <a:xfrm>
            <a:off x="4529598" y="2828050"/>
            <a:ext cx="4135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Thank you any questions</a:t>
            </a:r>
            <a:endParaRPr lang="en-IN" sz="4400" dirty="0">
              <a:latin typeface="Georgia" panose="02040502050405020303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56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97C98-7C88-2A9D-C9E2-CA8F1911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9464-48B3-38BD-975E-6279EF6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E0DB4D-B815-BE8C-637B-0C8BA3938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The Arithmetic Unit Block Original Schematic Image">
            <a:extLst>
              <a:ext uri="{FF2B5EF4-FFF2-40B4-BE49-F238E27FC236}">
                <a16:creationId xmlns:a16="http://schemas.microsoft.com/office/drawing/2014/main" id="{5E599FD9-417C-3A0E-5A68-848FA67D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35" y="1266672"/>
            <a:ext cx="6627628" cy="51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004687-A278-9E0F-4622-8100A7FBBD95}"/>
              </a:ext>
            </a:extLst>
          </p:cNvPr>
          <p:cNvSpPr txBox="1"/>
          <p:nvPr/>
        </p:nvSpPr>
        <p:spPr>
          <a:xfrm>
            <a:off x="1020727" y="6480568"/>
            <a:ext cx="939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 drawn schematic (by </a:t>
            </a:r>
            <a:r>
              <a:rPr lang="en-IN" dirty="0"/>
              <a:t>Federico Faggin</a:t>
            </a:r>
            <a:r>
              <a:rPr lang="en-US" dirty="0"/>
              <a:t>) of the ALU of the first micro processor (4004)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1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396B-CB1C-95C7-3160-F9D16941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B792-963A-B6E9-215D-3A893AA1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RTL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05BB0D-071F-4AE6-9C72-53DA49014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AF7B702-9483-9944-AE5E-54F921AFAACC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EDA tools can translate RTL specifications into a digital circuit model and then subsequently into the detailed specification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High-level synthesis (HLS) is yet another step in abstraction that enables a designer to focus on larger architectural questions rather than individual registers and cycle-to-cycle operations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HLS tool creates the detailed RTL micro-architecture from a high-level language</a:t>
            </a:r>
          </a:p>
          <a:p>
            <a:pPr marL="342900" indent="-342900" algn="just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latin typeface="CMR10"/>
              </a:rPr>
              <a:t>Most of the commercial tools now use C/C++ as the input language</a:t>
            </a: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B814-7308-C9FA-9138-BC190147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E1BB-3EB2-09E1-2E2A-BAED34D7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HLS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284F89-7B67-402A-CBAD-67924712B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23F6030-9C1F-336F-E834-308853F5AE34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Algorithmic HLS does several things automatically that an RTL designer does manually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analyzes and exploits the concurrency in an algorithm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inserts registers as necessary to limit critical paths and achieve a desired clock frequency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implements interfaces to connect to the rest of the system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Maps data onto storage elements to balance resource usage and bandwidth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Maps computation onto logic elements performing user specified and automatic optimizations to achieve the most efficient implementation</a:t>
            </a: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FD2A-7F00-F8F7-7367-47E3BF2B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5202-C465-5557-FE0C-D5B64E99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Vitis HLS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8EF3C0-5066-F3FF-2BC6-A50DB872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7B683E3-95A6-E3D7-F0CC-CEB05B1425D4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goal of HLS is to make these decisions automatically based upon user-provided input specification and design constraints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designer is expected to supply the HLS tool a functional specification, describe the interface, provide a target computational device, and give optimization directives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Vitis HLS requires the following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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function specified in C, C++, or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SystemC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design testbench that calls the function and verifies its correctness by checking the results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target FPGA device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desired clock period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93763" indent="-893763" algn="just">
              <a:spcBef>
                <a:spcPts val="0"/>
              </a:spcBef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Directives guiding the implementation process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462B-8709-DB73-A15C-D8BD6CEE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60D-C8DD-2563-1BD5-AD431CED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HLS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9976C0-D316-298A-A773-81828ED1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2113928-4622-8178-72CC-73F383C378E6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HLS tools cannot handle arbitrary software code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For example usually they cannot implement dynamic memory allocation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Limited support for standard libraries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System calls are usually avoided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Ability to perform recursion is often limited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They typically requires additional information provided by designers (#pragmas)</a:t>
            </a: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0A12-C3FB-56DF-BD87-4B061381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9EC-089E-442F-3214-2CA03B5E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HLS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9FAFB0-E024-455E-E3C6-080E49ECB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E3FCE60-B6EC-DBBB-0AAA-1086A95D84DE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HLS tools cannot handle arbitrary software code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For example usually they cannot implement dynamic memory allocation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Limited support for standard libraries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System calls are usually avoided</a:t>
            </a: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Ability to perform recursion is often limited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93763" indent="-893763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They typically requires additional information provided by designers (#pragmas)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Other hand HLS tools can    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 Deal with variety of interfaces (DMA, streaming, on-chip memory)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Perform advanced optimizations (pipelining, memory partitioning,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bitwidth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optimization)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893763" indent="-893763" algn="just">
              <a:spcBef>
                <a:spcPts val="0"/>
              </a:spcBef>
              <a:buNone/>
            </a:pPr>
            <a:endParaRPr lang="en-US" sz="2800" dirty="0">
              <a:latin typeface="CMR1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4F7F-25F4-3D7C-55BF-1AB3EEBB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A4DD-7579-99BB-72B4-798FF18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HLS</a:t>
            </a:r>
            <a:endParaRPr lang="en-IN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465FE5-F596-4F80-5B2B-FB1B4201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DDBCD61-78F8-05D6-96F8-56282883685D}"/>
              </a:ext>
            </a:extLst>
          </p:cNvPr>
          <p:cNvSpPr txBox="1">
            <a:spLocks/>
          </p:cNvSpPr>
          <p:nvPr/>
        </p:nvSpPr>
        <p:spPr>
          <a:xfrm>
            <a:off x="444500" y="1317804"/>
            <a:ext cx="10943947" cy="540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 primary output of HLS is an RTL that is capable of being synthesized through the rest of the hardware design flow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 tool will provide some estimates on resource usage and performance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Vitis HLS generates the following outputs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Synthesizable Verilog and VHDL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RTL simulations based on the design testbench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Static analysis of performance and resource usage</a:t>
            </a:r>
          </a:p>
          <a:p>
            <a:pPr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Using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Vivado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Design suite then this RTL can be implemented on the target FPGA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endParaRPr lang="en-US" sz="2800" b="1" dirty="0"/>
          </a:p>
          <a:p>
            <a:pPr marL="342900" indent="-342900"/>
            <a:endParaRPr lang="en-US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slexi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4726"/>
      </a:accent2>
      <a:accent3>
        <a:srgbClr val="9B5AC8"/>
      </a:accent3>
      <a:accent4>
        <a:srgbClr val="F0A11F"/>
      </a:accent4>
      <a:accent5>
        <a:srgbClr val="CB5BA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 map for Dyslexia_Win32_ss_v3.potx" id="{52B68AD9-87CD-4104-BE88-D09E115B5193}" vid="{32DE419F-2C9E-491B-9DE2-9CB15F0BBAC2}"/>
    </a:ext>
  </a:extLst>
</a:theme>
</file>

<file path=ppt/theme/theme2.xml><?xml version="1.0" encoding="utf-8"?>
<a:theme xmlns:a="http://schemas.openxmlformats.org/drawingml/2006/main" name="Xilinx_All_Programmable_Template">
  <a:themeElements>
    <a:clrScheme name="Custom 34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008CA8"/>
      </a:accent3>
      <a:accent4>
        <a:srgbClr val="000000"/>
      </a:accent4>
      <a:accent5>
        <a:srgbClr val="D9DA56"/>
      </a:accent5>
      <a:accent6>
        <a:srgbClr val="8B8D09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8DEAE-E0CA-42BB-BA2E-F6A39AAEB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8CC2A95-AB18-4E2B-BAAB-ED507F826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A6209-623F-4A40-A043-EF97F4DE51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Mind map</Template>
  <TotalTime>0</TotalTime>
  <Words>1406</Words>
  <Application>Microsoft Office PowerPoint</Application>
  <PresentationFormat>Widescreen</PresentationFormat>
  <Paragraphs>214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Cambria Math</vt:lpstr>
      <vt:lpstr>CMR10</vt:lpstr>
      <vt:lpstr>Courier New</vt:lpstr>
      <vt:lpstr>Georgia</vt:lpstr>
      <vt:lpstr>Helvetica</vt:lpstr>
      <vt:lpstr>Segoe UI</vt:lpstr>
      <vt:lpstr>Segoe UI Semibold</vt:lpstr>
      <vt:lpstr>Wingdings</vt:lpstr>
      <vt:lpstr>Office Theme</vt:lpstr>
      <vt:lpstr>Xilinx_All_Programmable_Template</vt:lpstr>
      <vt:lpstr>High-Level Synthesis (HLS)</vt:lpstr>
      <vt:lpstr>Introduction</vt:lpstr>
      <vt:lpstr>Introduction</vt:lpstr>
      <vt:lpstr>RTL</vt:lpstr>
      <vt:lpstr>HLS</vt:lpstr>
      <vt:lpstr>Vitis HLS</vt:lpstr>
      <vt:lpstr>HLS</vt:lpstr>
      <vt:lpstr>HLS</vt:lpstr>
      <vt:lpstr>HLS</vt:lpstr>
      <vt:lpstr>Performance Characterization</vt:lpstr>
      <vt:lpstr>ap_ctrl_hs I/O protocol</vt:lpstr>
      <vt:lpstr>ap_ctrl_hs Interface</vt:lpstr>
      <vt:lpstr>PowerPoint Presentation</vt:lpstr>
      <vt:lpstr>Performance Calculations</vt:lpstr>
      <vt:lpstr>Operation Chaining</vt:lpstr>
      <vt:lpstr>FIR Filter Design</vt:lpstr>
      <vt:lpstr>FIR C Code</vt:lpstr>
      <vt:lpstr>Code hoisting</vt:lpstr>
      <vt:lpstr>Code Hoisting</vt:lpstr>
      <vt:lpstr>Loop Fission</vt:lpstr>
      <vt:lpstr>Loop Fission</vt:lpstr>
      <vt:lpstr>Loop Unrolling</vt:lpstr>
      <vt:lpstr>Loop Unrolling (Pragma)</vt:lpstr>
      <vt:lpstr>Loop Pipelining</vt:lpstr>
      <vt:lpstr>Loop Pipelining (Pragma)</vt:lpstr>
      <vt:lpstr>Bitwidth Optimization</vt:lpstr>
      <vt:lpstr>Bitwidth Optimization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2023-05-01T17:37:37Z</dcterms:created>
  <dcterms:modified xsi:type="dcterms:W3CDTF">2024-11-14T15:30:49Z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