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  <p:sldMasterId id="2147483660" r:id="rId5"/>
  </p:sldMasterIdLst>
  <p:notesMasterIdLst>
    <p:notesMasterId r:id="rId40"/>
  </p:notesMasterIdLst>
  <p:sldIdLst>
    <p:sldId id="259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2" r:id="rId18"/>
    <p:sldId id="303" r:id="rId19"/>
    <p:sldId id="300" r:id="rId20"/>
    <p:sldId id="301" r:id="rId21"/>
    <p:sldId id="304" r:id="rId22"/>
    <p:sldId id="305" r:id="rId23"/>
    <p:sldId id="306" r:id="rId24"/>
    <p:sldId id="308" r:id="rId25"/>
    <p:sldId id="309" r:id="rId26"/>
    <p:sldId id="311" r:id="rId27"/>
    <p:sldId id="312" r:id="rId28"/>
    <p:sldId id="315" r:id="rId29"/>
    <p:sldId id="316" r:id="rId30"/>
    <p:sldId id="317" r:id="rId31"/>
    <p:sldId id="319" r:id="rId32"/>
    <p:sldId id="320" r:id="rId33"/>
    <p:sldId id="321" r:id="rId34"/>
    <p:sldId id="322" r:id="rId35"/>
    <p:sldId id="323" r:id="rId36"/>
    <p:sldId id="324" r:id="rId37"/>
    <p:sldId id="325" r:id="rId38"/>
    <p:sldId id="285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88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2"/>
  </p:normalViewPr>
  <p:slideViewPr>
    <p:cSldViewPr snapToGrid="0" snapToObjects="1">
      <p:cViewPr varScale="1">
        <p:scale>
          <a:sx n="60" d="100"/>
          <a:sy n="60" d="100"/>
        </p:scale>
        <p:origin x="27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notesMaster" Target="notesMasters/notesMaster1.xml"/><Relationship Id="rId45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4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D571-E22F-4A38-B450-8CCBD829A548}" type="datetimeFigureOut">
              <a:rPr lang="en-US"/>
              <a:t>10/25/2024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C2C40-CB1C-4820-9151-EC51EC2E7E0F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5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0974584-F7C5-6440-926F-F6A9781D6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10" y="2484470"/>
            <a:ext cx="7552916" cy="21305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6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9720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89423-CD2E-4FE4-A0A5-BF1DF9A8B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721021-E600-4985-9CB7-C916625802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F65E1-9312-40C9-B537-2EF2373A3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7D5D2-711E-4128-B02F-A2F5F3B7B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A264A-3B0E-4789-8D33-E3B8BB42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066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5CD398-88C4-4D5A-B800-6698210896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0AE657-6D14-4EC6-AF23-3733CA7EC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13624-5ED1-471D-B870-97A863791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089F5-C44A-423E-A411-0170507EB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2F323-E5A0-4612-B41A-6BBC2FFFE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236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Jennifer Lockhart\Desktop\Picture2 copy.jpg"/>
          <p:cNvPicPr>
            <a:picLocks noChangeArrowheads="1"/>
          </p:cNvPicPr>
          <p:nvPr userDrawn="1"/>
        </p:nvPicPr>
        <p:blipFill>
          <a:blip r:embed="rId2"/>
          <a:srcRect t="24879"/>
          <a:stretch>
            <a:fillRect/>
          </a:stretch>
        </p:blipFill>
        <p:spPr bwMode="auto">
          <a:xfrm>
            <a:off x="-7942" y="0"/>
            <a:ext cx="12199945" cy="6876288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034" y="5535507"/>
            <a:ext cx="6629400" cy="67627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8000"/>
              <a:buFont typeface="Wingdings" pitchFamily="2" charset="2"/>
              <a:buNone/>
              <a:defRPr lang="en-US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46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167228" y="3660670"/>
            <a:ext cx="7101684" cy="111442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2800" b="1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 descr="All_Programmable_Lock_up.jpg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79151" y="1068534"/>
            <a:ext cx="4341452" cy="1307592"/>
          </a:xfrm>
          <a:prstGeom prst="rect">
            <a:avLst/>
          </a:prstGeom>
        </p:spPr>
      </p:pic>
      <p:sp>
        <p:nvSpPr>
          <p:cNvPr id="9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  <p:sp>
        <p:nvSpPr>
          <p:cNvPr id="7" name="Rectangle 11"/>
          <p:cNvSpPr txBox="1">
            <a:spLocks noGrp="1" noChangeArrowheads="1"/>
          </p:cNvSpPr>
          <p:nvPr userDrawn="1"/>
        </p:nvSpPr>
        <p:spPr bwMode="auto">
          <a:xfrm>
            <a:off x="325537" y="6621484"/>
            <a:ext cx="4441394" cy="2301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chemeClr val="bg2"/>
                </a:solidFill>
                <a:latin typeface="+mj-lt"/>
              </a:rPr>
              <a:t>This material exempt per Department of Commerce license exception TSU </a:t>
            </a:r>
          </a:p>
        </p:txBody>
      </p:sp>
    </p:spTree>
    <p:extLst>
      <p:ext uri="{BB962C8B-B14F-4D97-AF65-F5344CB8AC3E}">
        <p14:creationId xmlns:p14="http://schemas.microsoft.com/office/powerpoint/2010/main" val="723158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8195" cy="4268337"/>
          </a:xfrm>
        </p:spPr>
        <p:txBody>
          <a:bodyPr/>
          <a:lstStyle>
            <a:lvl1pPr marL="228600" indent="-2286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8000"/>
              <a:buFont typeface="Wingdings" pitchFamily="2" charset="2"/>
              <a:buBlip>
                <a:blip r:embed="rId2"/>
              </a:buBlip>
              <a:defRPr lang="en-US" sz="2000" b="1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09600" y="6577014"/>
            <a:ext cx="1734160" cy="2809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8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Zynq</a:t>
            </a:r>
            <a:r>
              <a:rPr lang="en-US" dirty="0"/>
              <a:t> Architecture 12-</a:t>
            </a:r>
            <a:fld id="{060BD193-E118-4B16-863C-C8C12C675E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09550"/>
            <a:ext cx="10972801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8000"/>
              </a:lnSpc>
              <a:defRPr lang="en-US" sz="2800" b="1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</p:spTree>
    <p:extLst>
      <p:ext uri="{BB962C8B-B14F-4D97-AF65-F5344CB8AC3E}">
        <p14:creationId xmlns:p14="http://schemas.microsoft.com/office/powerpoint/2010/main" val="2699468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1" y="0"/>
            <a:ext cx="12192000" cy="1238250"/>
          </a:xfrm>
          <a:prstGeom prst="rect">
            <a:avLst/>
          </a:prstGeom>
          <a:solidFill>
            <a:schemeClr val="bg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dirty="0">
              <a:solidFill>
                <a:srgbClr val="000000"/>
              </a:solidFill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1" y="21"/>
            <a:ext cx="12192000" cy="200025"/>
            <a:chOff x="0" y="-1"/>
            <a:chExt cx="9144000" cy="200025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0" y="-1"/>
              <a:ext cx="9144000" cy="200025"/>
            </a:xfrm>
            <a:prstGeom prst="rect">
              <a:avLst/>
            </a:prstGeom>
            <a:solidFill>
              <a:schemeClr val="bg2"/>
            </a:solidFill>
            <a:ln w="762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800" dirty="0">
                <a:solidFill>
                  <a:srgbClr val="000000"/>
                </a:solidFill>
              </a:endParaRPr>
            </a:p>
          </p:txBody>
        </p:sp>
        <p:pic>
          <p:nvPicPr>
            <p:cNvPr id="11" name="Picture 17" descr="Red Header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invGray">
            <a:xfrm>
              <a:off x="7658100" y="0"/>
              <a:ext cx="1485900" cy="194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09550"/>
            <a:ext cx="10972801" cy="1143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z="2800" b="1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09600" y="6577014"/>
            <a:ext cx="1814192" cy="2809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8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Zynq</a:t>
            </a:r>
            <a:r>
              <a:rPr lang="en-US" dirty="0"/>
              <a:t> Architecture 12-</a:t>
            </a:r>
            <a:fld id="{060BD193-E118-4B16-863C-C8C12C675E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</p:spTree>
    <p:extLst>
      <p:ext uri="{BB962C8B-B14F-4D97-AF65-F5344CB8AC3E}">
        <p14:creationId xmlns:p14="http://schemas.microsoft.com/office/powerpoint/2010/main" val="1209850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080000" cy="452596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2000" b="1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8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4634" y="1600206"/>
            <a:ext cx="5136816" cy="452596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2000" b="1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800" b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defRPr lang="en-US" sz="16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09613" y="6577014"/>
            <a:ext cx="1962820" cy="28098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Zynq</a:t>
            </a:r>
            <a:r>
              <a:rPr lang="en-US" dirty="0"/>
              <a:t> Architecture 12-</a:t>
            </a:r>
            <a:fld id="{99D29FBF-A473-46DA-BC14-675AC1C8F9A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</p:spTree>
    <p:extLst>
      <p:ext uri="{BB962C8B-B14F-4D97-AF65-F5344CB8AC3E}">
        <p14:creationId xmlns:p14="http://schemas.microsoft.com/office/powerpoint/2010/main" val="37773311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09613" y="6577014"/>
            <a:ext cx="1871356" cy="28098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Zynq</a:t>
            </a:r>
            <a:r>
              <a:rPr lang="en-US" dirty="0"/>
              <a:t> Architecture 12-</a:t>
            </a:r>
            <a:fld id="{48005198-8FB0-4BE5-A5FF-99FA697371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</p:spTree>
    <p:extLst>
      <p:ext uri="{BB962C8B-B14F-4D97-AF65-F5344CB8AC3E}">
        <p14:creationId xmlns:p14="http://schemas.microsoft.com/office/powerpoint/2010/main" val="226677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A72F24-C2F4-A848-9526-6DDE3032300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44500" y="1460500"/>
            <a:ext cx="5327904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defRPr lang="en-US" sz="14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00000"/>
              </a:lnSpc>
              <a:defRPr lang="en-US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B5A9DDA-5C61-C94F-9C1E-F412423AF3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B9CE1BE-CD51-BD42-A659-2F084EB57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ML on the Edge: Vipin Kizheppatt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2707C4E-5419-8141-80B3-E4B112655C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D362EF-E079-514F-814C-6085176CA7AD}"/>
              </a:ext>
            </a:extLst>
          </p:cNvPr>
          <p:cNvCxnSpPr>
            <a:cxnSpLocks/>
          </p:cNvCxnSpPr>
          <p:nvPr userDrawn="1"/>
        </p:nvCxnSpPr>
        <p:spPr>
          <a:xfrm>
            <a:off x="533400" y="1104900"/>
            <a:ext cx="11119104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2AC75DAD-32BC-CC41-8DF4-9E68DB31C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30609"/>
            <a:ext cx="9146972" cy="640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2173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0EAB2A1-27FC-7D46-BBF1-72410CED554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0596" y="2560320"/>
            <a:ext cx="94457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170A3AA-4210-FB4E-9790-9D6891AFF655}"/>
              </a:ext>
            </a:extLst>
          </p:cNvPr>
          <p:cNvCxnSpPr>
            <a:cxnSpLocks/>
          </p:cNvCxnSpPr>
          <p:nvPr userDrawn="1"/>
        </p:nvCxnSpPr>
        <p:spPr>
          <a:xfrm>
            <a:off x="533400" y="1104900"/>
            <a:ext cx="11119104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28B6F196-1924-E341-B33B-77AEF4A87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30609"/>
            <a:ext cx="9146972" cy="6400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3648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BE2BF-67D0-421C-B0EA-C2FDA38E9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D459D-4DBB-4B08-B28E-38CB29459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9D5826-9D5D-45F7-9039-C95938735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35230-6E6B-4AE2-A238-476A2293E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EC195B-3566-4F5A-8A17-C0D96E0DC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64FFA-F5D7-4974-90D5-37C1E4F5D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01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93013-51BB-4A17-B3BD-969427C67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65D238-163E-4CA0-8D72-013A528AF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74BFD3-F57E-442B-B0D6-44B28B98A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6C678E-A9F6-402F-AB68-0001BA3C23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C1CE1F-0133-4A8E-9510-3927C275A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812791-1A66-47A2-B8AB-CF2C8494C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33D370-BE25-4CF9-8D18-A8B0D6286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FF9EFB-2082-4B18-8532-2E058DF98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32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A482C-C319-43FD-93FF-980D21E2E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03A496-9194-4AF3-A700-304E648B3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3CEB3-10DB-4C6B-B786-6EA61FEAF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6A844B-2D32-4E86-8B10-61DBDBE5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74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21782B-EB6A-4988-856E-D6637A15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1005B5-4499-443A-AEC7-4504692A5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5E9E49-7000-42FC-9389-8FC847AA8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06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EFE04-76D2-4EE9-82B4-6CF8BDAEF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215A4-C64A-4FDE-8E67-809F9ECFC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899654-FEE0-4F7C-9F7E-E61364191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0672D7-560C-46F5-B38A-5864AF61B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33971-AB39-461C-BCDD-6F82E9DF4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E7803C-62B5-41B0-9BE1-73F066620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835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7523E-938F-438E-ACC4-357650D6A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C72DA9-4F67-4E76-B94A-2A066F0CC9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E2FDD4-868B-425C-9784-E80DB7C015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853192-BC34-458B-84D8-10413109E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140DD-DF78-4ACA-994A-2C80E820B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ML on the Edge: Vipin Kizheppatt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55A00-460B-4060-8FC4-6AE015CD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786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38DD69-FB8A-4188-BFE4-CBF509E5E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15C50-137C-4155-8543-556E7E213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6A1DE-66DD-40F1-896C-01B693106E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912B1-2F8B-49C2-9253-FDAAEF5D94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ML on the Edge: Vipin Kizheppatt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3CF23-BB91-472C-8560-11C5F5282E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4216D-285E-4743-ADC0-F517FFC766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91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" y="21"/>
            <a:ext cx="12192000" cy="200025"/>
            <a:chOff x="0" y="-1"/>
            <a:chExt cx="9144000" cy="200025"/>
          </a:xfrm>
        </p:grpSpPr>
        <p:sp>
          <p:nvSpPr>
            <p:cNvPr id="14" name="Rectangle 13"/>
            <p:cNvSpPr/>
            <p:nvPr userDrawn="1"/>
          </p:nvSpPr>
          <p:spPr bwMode="auto">
            <a:xfrm>
              <a:off x="0" y="-1"/>
              <a:ext cx="9144000" cy="200025"/>
            </a:xfrm>
            <a:prstGeom prst="rect">
              <a:avLst/>
            </a:prstGeom>
            <a:solidFill>
              <a:schemeClr val="bg2"/>
            </a:solidFill>
            <a:ln w="762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800" dirty="0">
                <a:solidFill>
                  <a:srgbClr val="000000"/>
                </a:solidFill>
              </a:endParaRPr>
            </a:p>
          </p:txBody>
        </p:sp>
        <p:pic>
          <p:nvPicPr>
            <p:cNvPr id="15" name="Picture 17" descr="Red Header"/>
            <p:cNvPicPr>
              <a:picLocks noChangeArrowheads="1"/>
            </p:cNvPicPr>
            <p:nvPr userDrawn="1"/>
          </p:nvPicPr>
          <p:blipFill>
            <a:blip r:embed="rId7" cstate="print"/>
            <a:srcRect/>
            <a:stretch>
              <a:fillRect/>
            </a:stretch>
          </p:blipFill>
          <p:spPr bwMode="invGray">
            <a:xfrm>
              <a:off x="8043576" y="0"/>
              <a:ext cx="1100424" cy="194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09550"/>
            <a:ext cx="1097280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67405" cy="42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09613" y="6580394"/>
            <a:ext cx="1768460" cy="2776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8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Zynq</a:t>
            </a:r>
            <a:r>
              <a:rPr lang="en-US" dirty="0"/>
              <a:t> Architecture 12-</a:t>
            </a:r>
            <a:fld id="{060BD193-E118-4B16-863C-C8C12C675E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6" name="Picture 15" descr="All_Programmable_Text_FINAL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16225" y="6623998"/>
            <a:ext cx="3109769" cy="157267"/>
          </a:xfrm>
          <a:prstGeom prst="rect">
            <a:avLst/>
          </a:prstGeom>
        </p:spPr>
      </p:pic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4165601" y="6579165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© Copyright 2012 Xilinx</a:t>
            </a:r>
          </a:p>
        </p:txBody>
      </p:sp>
    </p:spTree>
    <p:extLst>
      <p:ext uri="{BB962C8B-B14F-4D97-AF65-F5344CB8AC3E}">
        <p14:creationId xmlns:p14="http://schemas.microsoft.com/office/powerpoint/2010/main" val="541962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 algn="l" rtl="0" eaLnBrk="1" fontAlgn="base" hangingPunct="1">
        <a:lnSpc>
          <a:spcPct val="98000"/>
        </a:lnSpc>
        <a:spcBef>
          <a:spcPct val="0"/>
        </a:spcBef>
        <a:spcAft>
          <a:spcPct val="0"/>
        </a:spcAft>
        <a:defRPr lang="en-US" sz="2800" b="1" dirty="0" smtClean="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lnSpc>
          <a:spcPct val="115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2286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2"/>
        </a:buClr>
        <a:buSzPct val="88000"/>
        <a:buFont typeface="Wingdings" pitchFamily="2" charset="2"/>
        <a:buBlip>
          <a:blip r:embed="rId9"/>
        </a:buBlip>
        <a:defRPr lang="en-US" sz="2000" b="1" dirty="0" smtClean="0">
          <a:solidFill>
            <a:schemeClr val="accent4"/>
          </a:solidFill>
          <a:latin typeface="+mn-lt"/>
          <a:ea typeface="+mn-ea"/>
          <a:cs typeface="+mn-cs"/>
        </a:defRPr>
      </a:lvl1pPr>
      <a:lvl2pPr marL="5715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Char char="–"/>
        <a:defRPr lang="en-US" sz="1800" b="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169863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lang="en-US" sz="1600" b="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5462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lang="en-US" sz="1600" b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034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chemeClr val="tx1"/>
        </a:buClr>
        <a:buChar char="»"/>
        <a:defRPr lang="en-US" sz="1600" b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4606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178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3750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32225" indent="-174625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165814A-5271-4039-9F12-014787DA9EF7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26082" y="4755528"/>
            <a:ext cx="4938397" cy="12080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2000" dirty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Vipin Kizheppatt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775583F-376C-40AE-9849-09070F0B5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10" y="2484470"/>
            <a:ext cx="10600388" cy="2130561"/>
          </a:xfrm>
        </p:spPr>
        <p:txBody>
          <a:bodyPr anchor="b">
            <a:normAutofit/>
          </a:bodyPr>
          <a:lstStyle/>
          <a:p>
            <a:pPr algn="l"/>
            <a:r>
              <a:rPr lang="en-US" sz="4400" b="1" dirty="0">
                <a:latin typeface="Segoe UI" panose="020B0502040204020203" pitchFamily="34" charset="0"/>
                <a:cs typeface="Segoe UI" panose="020B0502040204020203" pitchFamily="34" charset="0"/>
              </a:rPr>
              <a:t>Free RTOS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CE9870-C4FD-7644-D3FD-EC52967B3CA3}"/>
              </a:ext>
            </a:extLst>
          </p:cNvPr>
          <p:cNvSpPr txBox="1"/>
          <p:nvPr/>
        </p:nvSpPr>
        <p:spPr>
          <a:xfrm>
            <a:off x="10527987" y="6379535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14/10/2024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38590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8D0521-068E-E036-8D45-5E379D0241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FB7BC-1D62-DE8F-B38D-C766958D4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Creating Tasks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5AFD90D-813C-A577-6BAC-AA1501B978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1D76557-0AA5-019F-4DDA-FCBDE0D0205A}"/>
              </a:ext>
            </a:extLst>
          </p:cNvPr>
          <p:cNvSpPr txBox="1">
            <a:spLocks/>
          </p:cNvSpPr>
          <p:nvPr/>
        </p:nvSpPr>
        <p:spPr>
          <a:xfrm>
            <a:off x="444500" y="1317804"/>
            <a:ext cx="10943947" cy="5401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Tasks are created using </a:t>
            </a: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FreeRTOS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xTaskCreate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API function</a:t>
            </a:r>
          </a:p>
          <a:p>
            <a:pPr marL="0" indent="0">
              <a:buNone/>
            </a:pPr>
            <a:r>
              <a:rPr lang="en-IN" sz="2000" b="1" i="0" u="none" strike="noStrike" baseline="0" dirty="0">
                <a:latin typeface="Courier New,Bold"/>
              </a:rPr>
              <a:t>              </a:t>
            </a:r>
            <a:r>
              <a:rPr lang="en-IN" sz="2000" b="1" i="0" u="none" strike="noStrike" baseline="0" dirty="0" err="1">
                <a:latin typeface="Courier New,Bold"/>
              </a:rPr>
              <a:t>BaseType_t</a:t>
            </a:r>
            <a:r>
              <a:rPr lang="en-IN" sz="2000" b="1" i="0" u="none" strike="noStrike" baseline="0" dirty="0">
                <a:latin typeface="Courier New,Bold"/>
              </a:rPr>
              <a:t> </a:t>
            </a:r>
            <a:r>
              <a:rPr lang="en-IN" sz="2000" b="1" i="0" u="none" strike="noStrike" baseline="0" dirty="0" err="1">
                <a:latin typeface="Courier New,Bold"/>
              </a:rPr>
              <a:t>xTaskCreate</a:t>
            </a:r>
            <a:r>
              <a:rPr lang="en-IN" sz="2000" b="1" i="0" u="none" strike="noStrike" baseline="0" dirty="0">
                <a:latin typeface="Courier New,Bold"/>
              </a:rPr>
              <a:t>( </a:t>
            </a:r>
          </a:p>
          <a:p>
            <a:pPr marL="0" indent="0">
              <a:buNone/>
            </a:pPr>
            <a:r>
              <a:rPr lang="en-IN" sz="2000" b="1" dirty="0">
                <a:latin typeface="Courier New,Bold"/>
              </a:rPr>
              <a:t>                                     </a:t>
            </a:r>
            <a:r>
              <a:rPr lang="en-IN" sz="2000" b="1" i="0" u="none" strike="noStrike" baseline="0" dirty="0" err="1">
                <a:latin typeface="Courier New,Bold"/>
              </a:rPr>
              <a:t>TaskFunction_t</a:t>
            </a:r>
            <a:r>
              <a:rPr lang="en-IN" sz="2000" b="1" i="0" u="none" strike="noStrike" baseline="0" dirty="0">
                <a:latin typeface="Courier New,Bold"/>
              </a:rPr>
              <a:t> </a:t>
            </a:r>
            <a:r>
              <a:rPr lang="en-IN" sz="2000" b="1" i="0" u="none" strike="noStrike" baseline="0" dirty="0" err="1">
                <a:latin typeface="Courier New,Bold"/>
              </a:rPr>
              <a:t>pvTaskCode</a:t>
            </a:r>
            <a:r>
              <a:rPr lang="en-IN" sz="2000" b="1" i="0" u="none" strike="noStrike" baseline="0" dirty="0">
                <a:latin typeface="Courier New,Bold"/>
              </a:rPr>
              <a:t>,</a:t>
            </a:r>
          </a:p>
          <a:p>
            <a:pPr marL="0" indent="0">
              <a:buNone/>
            </a:pPr>
            <a:r>
              <a:rPr lang="en-IN" sz="2000" b="1" i="0" u="none" strike="noStrike" baseline="0" dirty="0">
                <a:latin typeface="Courier New,Bold"/>
              </a:rPr>
              <a:t>                                     </a:t>
            </a:r>
            <a:r>
              <a:rPr lang="en-IN" sz="2000" b="1" i="0" u="none" strike="noStrike" baseline="0" dirty="0" err="1">
                <a:latin typeface="Courier New,Bold"/>
              </a:rPr>
              <a:t>const</a:t>
            </a:r>
            <a:r>
              <a:rPr lang="en-IN" sz="2000" b="1" i="0" u="none" strike="noStrike" baseline="0" dirty="0">
                <a:latin typeface="Courier New,Bold"/>
              </a:rPr>
              <a:t> char * </a:t>
            </a:r>
            <a:r>
              <a:rPr lang="en-IN" sz="2000" b="1" i="0" u="none" strike="noStrike" baseline="0" dirty="0" err="1">
                <a:latin typeface="Courier New,Bold"/>
              </a:rPr>
              <a:t>const</a:t>
            </a:r>
            <a:r>
              <a:rPr lang="en-IN" sz="2000" b="1" i="0" u="none" strike="noStrike" baseline="0" dirty="0">
                <a:latin typeface="Courier New,Bold"/>
              </a:rPr>
              <a:t> </a:t>
            </a:r>
            <a:r>
              <a:rPr lang="en-IN" sz="2000" b="1" i="0" u="none" strike="noStrike" baseline="0" dirty="0" err="1">
                <a:latin typeface="Courier New,Bold"/>
              </a:rPr>
              <a:t>pcName</a:t>
            </a:r>
            <a:r>
              <a:rPr lang="en-IN" sz="2000" b="1" i="0" u="none" strike="noStrike" baseline="0" dirty="0">
                <a:latin typeface="Courier New,Bold"/>
              </a:rPr>
              <a:t>,</a:t>
            </a:r>
          </a:p>
          <a:p>
            <a:pPr marL="0" indent="0">
              <a:buNone/>
            </a:pPr>
            <a:r>
              <a:rPr lang="en-IN" sz="2000" b="1" i="0" u="none" strike="noStrike" baseline="0" dirty="0">
                <a:latin typeface="Courier New,Bold"/>
              </a:rPr>
              <a:t>                                     uint16_t </a:t>
            </a:r>
            <a:r>
              <a:rPr lang="en-IN" sz="2000" b="1" i="0" u="none" strike="noStrike" baseline="0" dirty="0" err="1">
                <a:latin typeface="Courier New,Bold"/>
              </a:rPr>
              <a:t>usStackDepth</a:t>
            </a:r>
            <a:r>
              <a:rPr lang="en-IN" sz="2000" b="1" i="0" u="none" strike="noStrike" baseline="0" dirty="0">
                <a:latin typeface="Courier New,Bold"/>
              </a:rPr>
              <a:t>,</a:t>
            </a:r>
          </a:p>
          <a:p>
            <a:pPr marL="0" indent="0">
              <a:buNone/>
            </a:pPr>
            <a:r>
              <a:rPr lang="en-IN" sz="2000" b="1" i="0" u="none" strike="noStrike" baseline="0" dirty="0">
                <a:latin typeface="Courier New,Bold"/>
              </a:rPr>
              <a:t>                                     void *</a:t>
            </a:r>
            <a:r>
              <a:rPr lang="en-IN" sz="2000" b="1" i="0" u="none" strike="noStrike" baseline="0" dirty="0" err="1">
                <a:latin typeface="Courier New,Bold"/>
              </a:rPr>
              <a:t>pvParameters</a:t>
            </a:r>
            <a:r>
              <a:rPr lang="en-IN" sz="2000" b="1" i="0" u="none" strike="noStrike" baseline="0" dirty="0">
                <a:latin typeface="Courier New,Bold"/>
              </a:rPr>
              <a:t>,</a:t>
            </a:r>
          </a:p>
          <a:p>
            <a:pPr marL="0" indent="0">
              <a:buNone/>
            </a:pPr>
            <a:r>
              <a:rPr lang="en-IN" sz="2000" b="1" i="0" u="none" strike="noStrike" baseline="0" dirty="0">
                <a:latin typeface="Courier New,Bold"/>
              </a:rPr>
              <a:t>                                     </a:t>
            </a:r>
            <a:r>
              <a:rPr lang="en-IN" sz="2000" b="1" i="0" u="none" strike="noStrike" baseline="0" dirty="0" err="1">
                <a:latin typeface="Courier New,Bold"/>
              </a:rPr>
              <a:t>UBaseType_t</a:t>
            </a:r>
            <a:r>
              <a:rPr lang="en-IN" sz="2000" b="1" i="0" u="none" strike="noStrike" baseline="0" dirty="0">
                <a:latin typeface="Courier New,Bold"/>
              </a:rPr>
              <a:t> </a:t>
            </a:r>
            <a:r>
              <a:rPr lang="en-IN" sz="2000" b="1" i="0" u="none" strike="noStrike" baseline="0" dirty="0" err="1">
                <a:latin typeface="Courier New,Bold"/>
              </a:rPr>
              <a:t>uxPriority</a:t>
            </a:r>
            <a:r>
              <a:rPr lang="en-IN" sz="2000" b="1" i="0" u="none" strike="noStrike" baseline="0" dirty="0">
                <a:latin typeface="Courier New,Bold"/>
              </a:rPr>
              <a:t>,</a:t>
            </a:r>
          </a:p>
          <a:p>
            <a:pPr marL="0" indent="0">
              <a:buNone/>
            </a:pPr>
            <a:r>
              <a:rPr lang="en-IN" sz="2000" b="1" i="0" u="none" strike="noStrike" baseline="0" dirty="0">
                <a:latin typeface="Courier New,Bold"/>
              </a:rPr>
              <a:t>                                     </a:t>
            </a:r>
            <a:r>
              <a:rPr lang="en-IN" sz="2000" b="1" i="0" u="none" strike="noStrike" baseline="0" dirty="0" err="1">
                <a:latin typeface="Courier New,Bold"/>
              </a:rPr>
              <a:t>TaskHandle_t</a:t>
            </a:r>
            <a:r>
              <a:rPr lang="en-IN" sz="2000" b="1" i="0" u="none" strike="noStrike" baseline="0" dirty="0">
                <a:latin typeface="Courier New,Bold"/>
              </a:rPr>
              <a:t> *</a:t>
            </a:r>
            <a:r>
              <a:rPr lang="en-IN" sz="2000" b="1" i="0" u="none" strike="noStrike" baseline="0" dirty="0" err="1">
                <a:latin typeface="Courier New,Bold"/>
              </a:rPr>
              <a:t>pxCreatedTask</a:t>
            </a:r>
            <a:endParaRPr lang="en-IN" sz="2000" b="1" i="0" u="none" strike="noStrike" baseline="0" dirty="0">
              <a:latin typeface="Courier New,Bold"/>
            </a:endParaRPr>
          </a:p>
          <a:p>
            <a:pPr marL="0" indent="0">
              <a:buNone/>
            </a:pPr>
            <a:r>
              <a:rPr lang="en-IN" sz="2000" b="1" dirty="0">
                <a:latin typeface="Courier New,Bold"/>
              </a:rPr>
              <a:t>                                     </a:t>
            </a:r>
            <a:r>
              <a:rPr lang="en-IN" sz="2000" b="1" i="0" u="none" strike="noStrike" baseline="0" dirty="0">
                <a:latin typeface="Courier New,Bold"/>
              </a:rPr>
              <a:t>);</a:t>
            </a:r>
            <a:endParaRPr lang="en-US" sz="32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102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446B40-C947-9597-BEA1-7EE1AB386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1E7FE-8257-91E2-0EA9-81CB733D0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Creating Tasks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DBB6B03-91CF-9BFF-2EE8-F01CDEA2F4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49AC0D8-B3D7-6527-A65C-8C031A45DB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477215"/>
              </p:ext>
            </p:extLst>
          </p:nvPr>
        </p:nvGraphicFramePr>
        <p:xfrm>
          <a:off x="1389337" y="1433197"/>
          <a:ext cx="9413326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1100">
                  <a:extLst>
                    <a:ext uri="{9D8B030D-6E8A-4147-A177-3AD203B41FA5}">
                      <a16:colId xmlns:a16="http://schemas.microsoft.com/office/drawing/2014/main" val="3304311129"/>
                    </a:ext>
                  </a:extLst>
                </a:gridCol>
                <a:gridCol w="6962226">
                  <a:extLst>
                    <a:ext uri="{9D8B030D-6E8A-4147-A177-3AD203B41FA5}">
                      <a16:colId xmlns:a16="http://schemas.microsoft.com/office/drawing/2014/main" val="3487479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Parameter Name/</a:t>
                      </a:r>
                    </a:p>
                    <a:p>
                      <a:pPr algn="ctr"/>
                      <a:r>
                        <a:rPr lang="en-IN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Returned Value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080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pvTaskCode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pvTaskCode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parameter is simply a pointer to the function that implements the task (in effect, just the name </a:t>
                      </a:r>
                      <a:r>
                        <a:rPr lang="en-IN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the function)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56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pcName</a:t>
                      </a:r>
                      <a:endParaRPr lang="en-IN" sz="18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descriptive name for the task. This is not used by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FreeRTOS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any </a:t>
                      </a:r>
                      <a:r>
                        <a:rPr lang="en-IN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way. May be useful for debugging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88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usStackDepth</a:t>
                      </a:r>
                      <a:endParaRPr lang="en-IN" sz="18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Each task has its own unique stack that is allocated by the kernel to the task when the task is created. The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usStackDepth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value tells the kernel how large to make the stack. The value specifies the number of words the stack can hold, not the </a:t>
                      </a:r>
                      <a:r>
                        <a:rPr lang="en-IN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bytes.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650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pvParameters</a:t>
                      </a:r>
                      <a:endParaRPr lang="en-IN" sz="18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Task functions accept a parameter of type pointer to void ( void* ). The value assigned to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pvParameters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the value passed into the task.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204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uxPriority</a:t>
                      </a:r>
                      <a:endParaRPr lang="en-IN" sz="18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Defines the priority at which the task will execute. Priorities can be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assigned from 0, which is the lowest priority, to (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configMAX_PRIORITIES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1), which is the highest priority.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512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6591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C7329F-2A1A-2CE1-502A-60403A14BF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2F5C9-78D8-9BF4-CD41-85534AD2D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Creating Tasks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0BE8CDF-EC12-78B9-A769-DCB069B66C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04BFE21-0E9F-FCCD-2755-D4D9D73E89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500228"/>
              </p:ext>
            </p:extLst>
          </p:nvPr>
        </p:nvGraphicFramePr>
        <p:xfrm>
          <a:off x="1389337" y="1433197"/>
          <a:ext cx="9413326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1100">
                  <a:extLst>
                    <a:ext uri="{9D8B030D-6E8A-4147-A177-3AD203B41FA5}">
                      <a16:colId xmlns:a16="http://schemas.microsoft.com/office/drawing/2014/main" val="3304311129"/>
                    </a:ext>
                  </a:extLst>
                </a:gridCol>
                <a:gridCol w="6962226">
                  <a:extLst>
                    <a:ext uri="{9D8B030D-6E8A-4147-A177-3AD203B41FA5}">
                      <a16:colId xmlns:a16="http://schemas.microsoft.com/office/drawing/2014/main" val="3487479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Parameter Name/</a:t>
                      </a:r>
                    </a:p>
                    <a:p>
                      <a:pPr algn="ctr"/>
                      <a:r>
                        <a:rPr lang="en-IN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Returned Value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080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b="1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pxCreatedTask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pxCreatedTask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can be used to pass out a handle to the task being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created. This handle can then be used to reference the task in API calls that, for example, change the task priority or delete the task.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If your application has no use for the task handle, then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pxCreatedTask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can be set to NULL.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56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Returned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en-IN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pdPASS</a:t>
                      </a:r>
                      <a:endParaRPr lang="en-IN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This indicates that the task has been created successfully.</a:t>
                      </a:r>
                    </a:p>
                    <a:p>
                      <a:r>
                        <a:rPr lang="en-IN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n-IN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pdFAIL</a:t>
                      </a:r>
                      <a:endParaRPr lang="en-IN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This indicates that the task has not been created because there is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insufficient heap memory available for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FreeRTOS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allocate enough RAM to hold the task data structures and stack.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888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273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878DF5-0342-AD57-5997-5E63C95C2D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00CFB-5B77-5B72-0940-63F60428D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Task Priorities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7074D7A-D317-FF84-7249-C2272CFE08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7C0F3521-39ED-5932-7E52-B537A29BF59E}"/>
              </a:ext>
            </a:extLst>
          </p:cNvPr>
          <p:cNvSpPr txBox="1">
            <a:spLocks/>
          </p:cNvSpPr>
          <p:nvPr/>
        </p:nvSpPr>
        <p:spPr>
          <a:xfrm>
            <a:off x="444500" y="1317804"/>
            <a:ext cx="10943947" cy="5401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Maximum number of priorities available is set by </a:t>
            </a: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configMAX_PRIORITIES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constant within </a:t>
            </a: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FreeRTOSConfig.h</a:t>
            </a: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Range of available priorities is 0 to (</a:t>
            </a: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configMAX_PRIORITIES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– 1)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Any number of tasks can share the same priority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FreeRTOS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scheduler will always ensure that the highest priority task that is able to run is the task selected to enter the Running state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If more than one task of the same priority is able to run, they are scheduled through round robin</a:t>
            </a:r>
          </a:p>
        </p:txBody>
      </p:sp>
    </p:spTree>
    <p:extLst>
      <p:ext uri="{BB962C8B-B14F-4D97-AF65-F5344CB8AC3E}">
        <p14:creationId xmlns:p14="http://schemas.microsoft.com/office/powerpoint/2010/main" val="257182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5D4B38-E21B-F7D1-6BCF-2C4EB86F94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D6574-FD7B-1B43-3954-23722093B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Task Priorities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A46FD67-A10F-89CE-414D-130FCC07D6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B89D6BFB-E7EA-F622-0EB5-6A0861C9B0F8}"/>
              </a:ext>
            </a:extLst>
          </p:cNvPr>
          <p:cNvSpPr txBox="1">
            <a:spLocks/>
          </p:cNvSpPr>
          <p:nvPr/>
        </p:nvSpPr>
        <p:spPr>
          <a:xfrm>
            <a:off x="444500" y="1317804"/>
            <a:ext cx="10943947" cy="5401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Maximum number of priorities available is set by </a:t>
            </a: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configMAX_PRIORITIES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constant within </a:t>
            </a: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FreeRTOSConfig.h</a:t>
            </a: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Range of available priorities is 0 to (</a:t>
            </a: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configMAX_PRIORITIES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– 1)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Any number of tasks can share the same priority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FreeRTOS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scheduler will always ensure that the highest priority task that is able to run is the task selected to enter the Running state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If more than one task of the same priority is able to run, they are scheduled through round robin</a:t>
            </a:r>
          </a:p>
        </p:txBody>
      </p:sp>
    </p:spTree>
    <p:extLst>
      <p:ext uri="{BB962C8B-B14F-4D97-AF65-F5344CB8AC3E}">
        <p14:creationId xmlns:p14="http://schemas.microsoft.com/office/powerpoint/2010/main" val="810658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D99EA1-5069-6C85-7898-968A75D8C2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200CD-5410-7722-728E-AC2815E56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Tick Scheduling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BF3612A-2B6B-D8DA-4F78-EA68327D93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E0369AEA-2627-4790-8E2F-3C77C5FB52CE}"/>
              </a:ext>
            </a:extLst>
          </p:cNvPr>
          <p:cNvSpPr txBox="1">
            <a:spLocks/>
          </p:cNvSpPr>
          <p:nvPr/>
        </p:nvSpPr>
        <p:spPr>
          <a:xfrm>
            <a:off x="444500" y="1317804"/>
            <a:ext cx="10943947" cy="5401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Modern RTOS use a clock driven approach for simpler implementation of clock driven scheduling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timer gives regular (periodic) interrupts at predefined time instances called ticks and each tick acts as a scheduling point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tick is a predefined duration of time (practically a few milli-seconds)</a:t>
            </a:r>
          </a:p>
        </p:txBody>
      </p:sp>
    </p:spTree>
    <p:extLst>
      <p:ext uri="{BB962C8B-B14F-4D97-AF65-F5344CB8AC3E}">
        <p14:creationId xmlns:p14="http://schemas.microsoft.com/office/powerpoint/2010/main" val="919826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96BB21-321E-8A82-F43F-7567564B2D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3C23F-A6F9-D5FF-222D-1D3E9AD82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Tick Scheduling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4D7085DE-2375-AE5C-288B-BBDACF3E23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246361-E5A3-EB41-329B-6388BEBC46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164" y="2528720"/>
            <a:ext cx="8329062" cy="314659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850C78-C3C4-ECB1-5A2C-2CA7F8DD7BF8}"/>
              </a:ext>
            </a:extLst>
          </p:cNvPr>
          <p:cNvSpPr txBox="1"/>
          <p:nvPr/>
        </p:nvSpPr>
        <p:spPr>
          <a:xfrm>
            <a:off x="1011596" y="1622848"/>
            <a:ext cx="92489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800" b="1" dirty="0">
                <a:solidFill>
                  <a:schemeClr val="tx2"/>
                </a:solidFill>
                <a:latin typeface="Montserrat" charset="0"/>
                <a:ea typeface="Montserrat" charset="0"/>
                <a:cs typeface="Montserrat" charset="0"/>
              </a:rPr>
              <a:t>T</a:t>
            </a:r>
            <a:r>
              <a:rPr lang="en-IN" sz="2800" b="1" baseline="-25000" dirty="0">
                <a:solidFill>
                  <a:schemeClr val="tx2"/>
                </a:solidFill>
                <a:latin typeface="Montserrat" charset="0"/>
                <a:ea typeface="Montserrat" charset="0"/>
                <a:cs typeface="Montserrat" charset="0"/>
              </a:rPr>
              <a:t>1</a:t>
            </a:r>
            <a:r>
              <a:rPr lang="en-IN" sz="2800" b="1" dirty="0">
                <a:solidFill>
                  <a:schemeClr val="tx2"/>
                </a:solidFill>
                <a:latin typeface="Montserrat" charset="0"/>
                <a:ea typeface="Montserrat" charset="0"/>
                <a:cs typeface="Montserrat" charset="0"/>
              </a:rPr>
              <a:t> = (4, 1), T</a:t>
            </a:r>
            <a:r>
              <a:rPr lang="en-IN" sz="2800" b="1" baseline="-25000" dirty="0">
                <a:solidFill>
                  <a:schemeClr val="tx2"/>
                </a:solidFill>
                <a:latin typeface="Montserrat" charset="0"/>
                <a:ea typeface="Montserrat" charset="0"/>
                <a:cs typeface="Montserrat" charset="0"/>
              </a:rPr>
              <a:t>2</a:t>
            </a:r>
            <a:r>
              <a:rPr lang="en-IN" sz="2800" b="1" dirty="0">
                <a:solidFill>
                  <a:schemeClr val="tx2"/>
                </a:solidFill>
                <a:latin typeface="Montserrat" charset="0"/>
                <a:ea typeface="Montserrat" charset="0"/>
                <a:cs typeface="Montserrat" charset="0"/>
              </a:rPr>
              <a:t> = (5, 1.8), T</a:t>
            </a:r>
            <a:r>
              <a:rPr lang="en-IN" sz="2800" b="1" baseline="-25000" dirty="0">
                <a:solidFill>
                  <a:schemeClr val="tx2"/>
                </a:solidFill>
                <a:latin typeface="Montserrat" charset="0"/>
                <a:ea typeface="Montserrat" charset="0"/>
                <a:cs typeface="Montserrat" charset="0"/>
              </a:rPr>
              <a:t>3</a:t>
            </a:r>
            <a:r>
              <a:rPr lang="en-IN" sz="2800" b="1" dirty="0">
                <a:solidFill>
                  <a:schemeClr val="tx2"/>
                </a:solidFill>
                <a:latin typeface="Montserrat" charset="0"/>
                <a:ea typeface="Montserrat" charset="0"/>
                <a:cs typeface="Montserrat" charset="0"/>
              </a:rPr>
              <a:t> = (20, 1), and T</a:t>
            </a:r>
            <a:r>
              <a:rPr lang="en-IN" sz="2800" b="1" baseline="-25000" dirty="0">
                <a:solidFill>
                  <a:schemeClr val="tx2"/>
                </a:solidFill>
                <a:latin typeface="Montserrat" charset="0"/>
                <a:ea typeface="Montserrat" charset="0"/>
                <a:cs typeface="Montserrat" charset="0"/>
              </a:rPr>
              <a:t>4</a:t>
            </a:r>
            <a:r>
              <a:rPr lang="en-IN" sz="2800" b="1" dirty="0">
                <a:solidFill>
                  <a:schemeClr val="tx2"/>
                </a:solidFill>
                <a:latin typeface="Montserrat" charset="0"/>
                <a:ea typeface="Montserrat" charset="0"/>
                <a:cs typeface="Montserrat" charset="0"/>
              </a:rPr>
              <a:t> = (20, 2)</a:t>
            </a:r>
          </a:p>
        </p:txBody>
      </p:sp>
    </p:spTree>
    <p:extLst>
      <p:ext uri="{BB962C8B-B14F-4D97-AF65-F5344CB8AC3E}">
        <p14:creationId xmlns:p14="http://schemas.microsoft.com/office/powerpoint/2010/main" val="1609427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6A11CD-138B-E81C-A454-33CC5DED8A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2E8F9-08D5-59FB-6CA4-37EE411D0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Tick Scheduling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63028D9-BC79-266A-B4E4-7212A16671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5566223E-AE56-6B0F-07A3-62B0F722D4AE}"/>
              </a:ext>
            </a:extLst>
          </p:cNvPr>
          <p:cNvSpPr txBox="1">
            <a:spLocks/>
          </p:cNvSpPr>
          <p:nvPr/>
        </p:nvSpPr>
        <p:spPr>
          <a:xfrm>
            <a:off x="444500" y="1317804"/>
            <a:ext cx="10943947" cy="5401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For </a:t>
            </a: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freeRTOS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tick interrupt frequency is configured by  </a:t>
            </a: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configTICK_RATE_HZ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constant within </a:t>
            </a: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FreeRTOSConfig.h</a:t>
            </a: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Eg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: if </a:t>
            </a: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configTICK_RATE_HZ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is set to 100 (Hz), then time slice will be 10 milliseconds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Optimal value for </a:t>
            </a: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configTICK_RATE_HZ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is dependent on the application being developed, although a value of 100 is typical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FreeRTOS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API calls always specify time in multiples of tick periods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pdMS_TO_TICKS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() macro converts a time specified in milliseconds into a time specified in ticks</a:t>
            </a:r>
          </a:p>
        </p:txBody>
      </p:sp>
    </p:spTree>
    <p:extLst>
      <p:ext uri="{BB962C8B-B14F-4D97-AF65-F5344CB8AC3E}">
        <p14:creationId xmlns:p14="http://schemas.microsoft.com/office/powerpoint/2010/main" val="3633272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1A6BD4-3639-FF02-1A21-F91E5BC99F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099D9-C474-AA78-DF20-F70BD2180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Tick Scheduling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2657C6C-4220-A20E-9927-DF7E8B728C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6912D2A5-4534-BEEC-9196-E96CF7076FFA}"/>
              </a:ext>
            </a:extLst>
          </p:cNvPr>
          <p:cNvSpPr txBox="1">
            <a:spLocks/>
          </p:cNvSpPr>
          <p:nvPr/>
        </p:nvSpPr>
        <p:spPr>
          <a:xfrm>
            <a:off x="444500" y="1317804"/>
            <a:ext cx="10943947" cy="5401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vTaskDelay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() places the calling task into the Blocked state for a fixed number of tick interrupts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task does not use any processing time while it is in the Blocked state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760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158876-E375-402E-2F89-3AFF389605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C7FCA-F472-6CD5-4EF7-B109B1848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Queue Management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E97DFFA-EAD2-BD6D-2382-E8A3346444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E63DFECF-81C5-7D69-5D19-D17F5C6BD133}"/>
              </a:ext>
            </a:extLst>
          </p:cNvPr>
          <p:cNvSpPr txBox="1">
            <a:spLocks/>
          </p:cNvSpPr>
          <p:nvPr/>
        </p:nvSpPr>
        <p:spPr>
          <a:xfrm>
            <a:off x="444500" y="1317804"/>
            <a:ext cx="10943947" cy="5401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‘Queues’ provide a task-to-task, task-to-interrupt, and interrupt-to-task communication mechanism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queue can hold a finite number of fixed size data items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Queues are normally used as First In First Out (FIFO) buffers, where data is written to end (tail) of queue and removed from the front (head) of queue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It is also possible to write to front of a queue, and to overwrite data that is already at front of a queue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67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3BD17-A7FE-4352-9D7A-10482C686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Real-Time Operating Systems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B91C9BA-35ED-8962-D346-3AE900542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513523-DD63-80E7-D3A1-250BE86F2755}"/>
              </a:ext>
            </a:extLst>
          </p:cNvPr>
          <p:cNvSpPr txBox="1">
            <a:spLocks/>
          </p:cNvSpPr>
          <p:nvPr/>
        </p:nvSpPr>
        <p:spPr>
          <a:xfrm>
            <a:off x="444500" y="1317804"/>
            <a:ext cx="10943947" cy="5401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Mostly used in embedded systems</a:t>
            </a:r>
          </a:p>
          <a:p>
            <a:pPr marL="342900" indent="-342900" algn="just">
              <a:spcBef>
                <a:spcPts val="0"/>
              </a:spcBef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algn="just"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Should be modular and extensible</a:t>
            </a:r>
          </a:p>
          <a:p>
            <a:pPr marL="342900" indent="-342900" algn="just">
              <a:spcBef>
                <a:spcPts val="0"/>
              </a:spcBef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algn="just"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Kernel must be small since ROM and RAM space may be limited</a:t>
            </a:r>
          </a:p>
          <a:p>
            <a:pPr marL="342900" indent="-342900" algn="just">
              <a:spcBef>
                <a:spcPts val="0"/>
              </a:spcBef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algn="just"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Some systems are safety critical and require certification including OS</a:t>
            </a:r>
          </a:p>
          <a:p>
            <a:pPr marL="342900" indent="-342900" algn="just">
              <a:spcBef>
                <a:spcPts val="0"/>
              </a:spcBef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algn="just"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Usually follows microkernel approach providing only essential services, such as scheduling, synchronization, and interrupt handling</a:t>
            </a:r>
          </a:p>
          <a:p>
            <a:pPr marL="342900" indent="-342900"/>
            <a:endParaRPr lang="en-US" sz="2800" b="1" dirty="0"/>
          </a:p>
          <a:p>
            <a:pPr marL="342900" indent="-342900"/>
            <a:endParaRPr lang="en-US" sz="2800" dirty="0"/>
          </a:p>
          <a:p>
            <a:pPr algn="just"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879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1E9BC9-135F-7360-4D49-89C3235A32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9FC0F-E35D-BD50-B575-B8B7ED2C5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Queue Management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0AFF329-0238-FAAE-B0A1-ADED98F26E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77251156-4FD4-C27C-03E6-C24A4127EA29}"/>
              </a:ext>
            </a:extLst>
          </p:cNvPr>
          <p:cNvSpPr txBox="1">
            <a:spLocks/>
          </p:cNvSpPr>
          <p:nvPr/>
        </p:nvSpPr>
        <p:spPr>
          <a:xfrm>
            <a:off x="444500" y="1317804"/>
            <a:ext cx="10943947" cy="5401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There are two ways in which queue behavior could have been implemented: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1. Queue by copy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	Queuing by copy means data sent to queue is copied byte 	for byte into queue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2. Queue by reference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	Queuing by reference means queue only holds pointers to 	data sent to queue, not the data itself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FreeRTOS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uses the queue by copy method</a:t>
            </a:r>
          </a:p>
        </p:txBody>
      </p:sp>
    </p:spTree>
    <p:extLst>
      <p:ext uri="{BB962C8B-B14F-4D97-AF65-F5344CB8AC3E}">
        <p14:creationId xmlns:p14="http://schemas.microsoft.com/office/powerpoint/2010/main" val="1334879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C6D90D-D89B-506E-8FFC-42D0437B13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1DC85-6BF2-19C0-0EC8-4D3B433F4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Queue Management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E56827B3-574F-83E0-8E57-BFF182B83B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4DCC1E8E-EBD8-138B-A744-0DB56FC7E008}"/>
              </a:ext>
            </a:extLst>
          </p:cNvPr>
          <p:cNvSpPr txBox="1">
            <a:spLocks/>
          </p:cNvSpPr>
          <p:nvPr/>
        </p:nvSpPr>
        <p:spPr>
          <a:xfrm>
            <a:off x="444500" y="1317804"/>
            <a:ext cx="10943947" cy="5401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RTOS takes complete responsibility for allocating the memory used to store data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Any number of tasks can write to same queue, and any number of tasks can read from same queue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When a task attempts to read from a queue, it can optionally specify a ‘block’ time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This is the time the task will be kept in the Blocked state to wait for data to be available from the queue, if the queue is empty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tasks moves to ready state if data becomes available in queue or the block time expires</a:t>
            </a:r>
          </a:p>
        </p:txBody>
      </p:sp>
    </p:spTree>
    <p:extLst>
      <p:ext uri="{BB962C8B-B14F-4D97-AF65-F5344CB8AC3E}">
        <p14:creationId xmlns:p14="http://schemas.microsoft.com/office/powerpoint/2010/main" val="42595609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4501B4-2627-663D-5EDF-9E34E4103E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9E0D4-A49E-5136-952B-16DD1ABEA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Queue Management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FC3940F-E838-526A-BCCD-A5730527B0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89B38B4-7260-F994-323E-2CB07734CADA}"/>
              </a:ext>
            </a:extLst>
          </p:cNvPr>
          <p:cNvSpPr txBox="1">
            <a:spLocks/>
          </p:cNvSpPr>
          <p:nvPr/>
        </p:nvSpPr>
        <p:spPr>
          <a:xfrm>
            <a:off x="444500" y="1317804"/>
            <a:ext cx="10943947" cy="540197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If queue has more than one reader blocked, the task with highest priority will be unblocked when data becomes available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If blocked tasks have equal priority, then task that has been waiting for data longest will be unblocked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task can optionally specify a block time when writing to a queue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Block time is maximum time task should be held in Blocked state to wait for space to become available on the queue if queue is full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If queue has more than one writer blocked, the task with highest priority will be unblocked when space becomes available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If blocked tasks have equal priority, then task that has been waiting for longest will be unblocked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2982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A6797E-A0F3-BAAD-E1C6-D66A69F360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3842F-A102-DA61-5800-852D69659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Using a Queue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45FDD9A-3D89-DE24-EBCD-CCEB5BCE34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C5B83E16-51C6-33EA-B6FE-FF6581BB55B8}"/>
              </a:ext>
            </a:extLst>
          </p:cNvPr>
          <p:cNvSpPr txBox="1">
            <a:spLocks/>
          </p:cNvSpPr>
          <p:nvPr/>
        </p:nvSpPr>
        <p:spPr>
          <a:xfrm>
            <a:off x="444500" y="1317804"/>
            <a:ext cx="10943947" cy="5401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queue must be explicitly created before it can be used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xQueueCreate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() API function creates a queue and returns a </a:t>
            </a: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QueueHandle_t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that references the queue it created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FreeRTOS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allocates RAM from </a:t>
            </a: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FreeRTOS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heap when a queue is created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xQueueCreate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() will return NULL if there is insufficient heap RAM available for the queue to be created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3642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39F898-8FD6-17AA-5D62-50646F1446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8922D-3EE0-3AE1-5110-6644D824B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Mutexes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5013624-525C-A50B-E0E1-D067A3DC39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E7BDD7B5-21B1-FC86-4EC3-E5EA01468575}"/>
              </a:ext>
            </a:extLst>
          </p:cNvPr>
          <p:cNvSpPr txBox="1">
            <a:spLocks/>
          </p:cNvSpPr>
          <p:nvPr/>
        </p:nvSpPr>
        <p:spPr>
          <a:xfrm>
            <a:off x="444500" y="1317803"/>
            <a:ext cx="10943947" cy="554019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Mutex is a special type of binary semaphore that is used to control access to a resource that is shared between two or more tasks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mutex can be thought of as a token that is associated with the resource being shared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For a task to access the resource, it must first successfully ‘take’ the token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When token holder has finished with the resource, it must ‘give’ the token back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Only when the token has been returned can another task successfully take the token, and then safely access the same shared resource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23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EEEF97-BE61-5FD4-5585-6DE8C57895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9DD64-46C4-D025-A67A-7A79CC7F5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Mutexes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DF94746-1000-E2DD-3EC4-2CEE87FBA1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12752B45-FFC4-3D71-875B-1B8A8C465290}"/>
              </a:ext>
            </a:extLst>
          </p:cNvPr>
          <p:cNvSpPr txBox="1">
            <a:spLocks/>
          </p:cNvSpPr>
          <p:nvPr/>
        </p:nvSpPr>
        <p:spPr>
          <a:xfrm>
            <a:off x="444500" y="1317803"/>
            <a:ext cx="10943947" cy="5540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Before a mutex can be used, it must be created using </a:t>
            </a: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xSemaphoreCreateMutex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() API function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If NULL is returned then the mutex could not be created because there is insufficient heap memory available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non-NULL return value indicates that the mutex has been created successfully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           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9796BC-006E-7341-A994-117CD84C2A63}"/>
              </a:ext>
            </a:extLst>
          </p:cNvPr>
          <p:cNvSpPr txBox="1"/>
          <p:nvPr/>
        </p:nvSpPr>
        <p:spPr>
          <a:xfrm>
            <a:off x="2496898" y="2357643"/>
            <a:ext cx="70945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b="1" i="0" u="none" strike="noStrike" baseline="0" dirty="0" err="1">
                <a:latin typeface="Courier New,Bold"/>
              </a:rPr>
              <a:t>SemaphoreHandle_t</a:t>
            </a:r>
            <a:r>
              <a:rPr lang="en-IN" sz="1800" b="1" i="0" u="none" strike="noStrike" baseline="0" dirty="0">
                <a:latin typeface="Courier New,Bold"/>
              </a:rPr>
              <a:t> </a:t>
            </a:r>
            <a:r>
              <a:rPr lang="en-IN" sz="1800" b="1" i="0" u="none" strike="noStrike" baseline="0" dirty="0" err="1">
                <a:latin typeface="Courier New,Bold"/>
              </a:rPr>
              <a:t>xSemaphoreCreateMutex</a:t>
            </a:r>
            <a:r>
              <a:rPr lang="en-IN" sz="1800" b="1" i="0" u="none" strike="noStrike" baseline="0" dirty="0">
                <a:latin typeface="Courier New,Bold"/>
              </a:rPr>
              <a:t>( void );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7140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7AAD69-A700-B673-36D1-C7A315DEF8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80F82-D20A-5B1B-BA4D-5BF6E6D94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Mutexes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12F5EB8-9786-63CA-3E18-A51CB11B0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C2B58F64-B87B-F808-B304-2E0F312732CB}"/>
              </a:ext>
            </a:extLst>
          </p:cNvPr>
          <p:cNvSpPr txBox="1">
            <a:spLocks/>
          </p:cNvSpPr>
          <p:nvPr/>
        </p:nvSpPr>
        <p:spPr>
          <a:xfrm>
            <a:off x="444500" y="1317803"/>
            <a:ext cx="10943947" cy="5540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              </a:t>
            </a: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6A80C264-F5A0-E126-4C68-B80F80C9819A}"/>
              </a:ext>
            </a:extLst>
          </p:cNvPr>
          <p:cNvSpPr txBox="1">
            <a:spLocks/>
          </p:cNvSpPr>
          <p:nvPr/>
        </p:nvSpPr>
        <p:spPr>
          <a:xfrm>
            <a:off x="596900" y="1470204"/>
            <a:ext cx="10943947" cy="509887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IN" sz="2400" b="1" dirty="0" err="1">
                <a:solidFill>
                  <a:schemeClr val="tx1"/>
                </a:solidFill>
                <a:latin typeface="Courier New,Bold"/>
              </a:rPr>
              <a:t>xSemaphoreTake</a:t>
            </a:r>
            <a:r>
              <a:rPr lang="en-IN" sz="2400" b="1" dirty="0">
                <a:solidFill>
                  <a:schemeClr val="tx1"/>
                </a:solidFill>
                <a:latin typeface="Courier New,Bold"/>
              </a:rPr>
              <a:t>( </a:t>
            </a:r>
            <a:r>
              <a:rPr lang="en-IN" sz="2400" b="1" dirty="0" err="1">
                <a:solidFill>
                  <a:schemeClr val="tx1"/>
                </a:solidFill>
                <a:latin typeface="Courier New,Bold"/>
              </a:rPr>
              <a:t>xMutex</a:t>
            </a:r>
            <a:r>
              <a:rPr lang="en-IN" sz="2400" b="1" dirty="0">
                <a:solidFill>
                  <a:schemeClr val="tx1"/>
                </a:solidFill>
                <a:latin typeface="Courier New,Bold"/>
              </a:rPr>
              <a:t>, </a:t>
            </a:r>
            <a:r>
              <a:rPr lang="en-IN" sz="2400" b="1" dirty="0" err="1">
                <a:solidFill>
                  <a:schemeClr val="tx1"/>
                </a:solidFill>
                <a:latin typeface="Courier New,Bold"/>
              </a:rPr>
              <a:t>portMAX_DELAY</a:t>
            </a:r>
            <a:r>
              <a:rPr lang="en-IN" sz="2400" b="1" dirty="0">
                <a:solidFill>
                  <a:schemeClr val="tx1"/>
                </a:solidFill>
                <a:latin typeface="Courier New,Bold"/>
              </a:rPr>
              <a:t> )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b="1" dirty="0" err="1">
                <a:solidFill>
                  <a:schemeClr val="tx1"/>
                </a:solidFill>
                <a:latin typeface="Courier New,Bold"/>
              </a:rPr>
              <a:t>xSemaphoreTake</a:t>
            </a:r>
            <a:r>
              <a:rPr lang="en-US" sz="2800" b="1" dirty="0">
                <a:solidFill>
                  <a:schemeClr val="tx1"/>
                </a:solidFill>
                <a:latin typeface="Courier New,Bold"/>
              </a:rPr>
              <a:t>()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API is used to try to gain access to the token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IN" sz="2800" b="1" dirty="0" err="1">
                <a:solidFill>
                  <a:schemeClr val="tx1"/>
                </a:solidFill>
                <a:latin typeface="Courier New,Bold"/>
              </a:rPr>
              <a:t>portMAX_DELAY</a:t>
            </a:r>
            <a:r>
              <a:rPr lang="en-IN" sz="2800" b="1" dirty="0">
                <a:solidFill>
                  <a:schemeClr val="tx1"/>
                </a:solidFill>
                <a:latin typeface="Courier New,Bold"/>
              </a:rPr>
              <a:t> </a:t>
            </a:r>
            <a:r>
              <a:rPr lang="en-IN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is the maximum delay the task will wait to get the access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IN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If it cannot access the token with in this period, it will be blocked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IN" sz="2400" b="1" dirty="0" err="1">
                <a:solidFill>
                  <a:schemeClr val="tx1"/>
                </a:solidFill>
                <a:latin typeface="Courier New,Bold"/>
              </a:rPr>
              <a:t>xSemaphoreGive</a:t>
            </a:r>
            <a:r>
              <a:rPr lang="en-IN" sz="2400" b="1" dirty="0">
                <a:solidFill>
                  <a:schemeClr val="tx1"/>
                </a:solidFill>
                <a:latin typeface="Courier New,Bold"/>
              </a:rPr>
              <a:t>(</a:t>
            </a:r>
            <a:r>
              <a:rPr lang="en-IN" sz="2400" b="1" dirty="0" err="1">
                <a:solidFill>
                  <a:schemeClr val="tx1"/>
                </a:solidFill>
                <a:latin typeface="Courier New,Bold"/>
              </a:rPr>
              <a:t>xMutex</a:t>
            </a:r>
            <a:r>
              <a:rPr lang="en-IN" sz="2400" b="1" dirty="0">
                <a:solidFill>
                  <a:schemeClr val="tx1"/>
                </a:solidFill>
                <a:latin typeface="Courier New,Bold"/>
              </a:rPr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IN" sz="2800" b="1" dirty="0" err="1">
                <a:solidFill>
                  <a:schemeClr val="tx1"/>
                </a:solidFill>
                <a:latin typeface="Courier New,Bold"/>
              </a:rPr>
              <a:t>xSemaphoreGive</a:t>
            </a:r>
            <a:r>
              <a:rPr lang="en-IN" sz="2800" b="1" dirty="0">
                <a:solidFill>
                  <a:schemeClr val="tx1"/>
                </a:solidFill>
                <a:latin typeface="Courier New,Bold"/>
              </a:rPr>
              <a:t>() </a:t>
            </a:r>
            <a:r>
              <a:rPr lang="en-IN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API is used to return the token</a:t>
            </a: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b="1" dirty="0">
                <a:solidFill>
                  <a:schemeClr val="tx1"/>
                </a:solidFill>
                <a:latin typeface="Courier New,Bold"/>
              </a:rPr>
              <a:t>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5441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7E42BC-E8CC-36B9-9357-B134E3B90E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517A9-9DF1-E71B-1C91-C9E0F8456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Mutexes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B406216-3BC3-7FC7-962D-FB60439C9F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DEEF545-80C8-C561-DBFD-5EBD1C8C9A81}"/>
              </a:ext>
            </a:extLst>
          </p:cNvPr>
          <p:cNvSpPr txBox="1">
            <a:spLocks/>
          </p:cNvSpPr>
          <p:nvPr/>
        </p:nvSpPr>
        <p:spPr>
          <a:xfrm>
            <a:off x="444500" y="1317803"/>
            <a:ext cx="10943947" cy="5540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            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765857-FB46-863B-0F2B-F3C82CB80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500" y="1317803"/>
            <a:ext cx="8625000" cy="497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4525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E38CDB-40AE-8535-4819-4DED1E8C0A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08229-A27C-9AE8-679F-320F9AF47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Consequences of Mutex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9746C2B-7C48-FC66-40F8-E19823485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C66CF3A8-3764-8A94-BE1D-0302F4B3951B}"/>
              </a:ext>
            </a:extLst>
          </p:cNvPr>
          <p:cNvSpPr txBox="1">
            <a:spLocks/>
          </p:cNvSpPr>
          <p:nvPr/>
        </p:nvSpPr>
        <p:spPr>
          <a:xfrm>
            <a:off x="444500" y="1317803"/>
            <a:ext cx="10943947" cy="5540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              </a:t>
            </a: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91E842FB-7075-8553-2F0E-5716217DEE18}"/>
              </a:ext>
            </a:extLst>
          </p:cNvPr>
          <p:cNvSpPr txBox="1">
            <a:spLocks/>
          </p:cNvSpPr>
          <p:nvPr/>
        </p:nvSpPr>
        <p:spPr>
          <a:xfrm>
            <a:off x="596900" y="1470204"/>
            <a:ext cx="10943947" cy="5098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Priority Inversion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30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higher priority task being delayed by a lower priority task in this manner called ‘priority inversion’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30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This undesirable behavior would be exaggerated further if a medium priority task started to execute while the high priority task was waiting for the semaphore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30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result would be a high priority task waiting for a low priority task without the low priority task even being able to execute</a:t>
            </a: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b="1" dirty="0">
                <a:solidFill>
                  <a:schemeClr val="tx1"/>
                </a:solidFill>
                <a:latin typeface="Courier New,Bold"/>
              </a:rPr>
              <a:t>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2564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372CF3-92D5-DE84-6EC5-1D4279C300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3F9F9-00EC-108F-15F8-E27CEB477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Consequences of Mutex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0612F24-C156-0DE5-DB01-C80AE45671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EDD3BF67-488B-B144-0D42-8527D6E8A9C8}"/>
              </a:ext>
            </a:extLst>
          </p:cNvPr>
          <p:cNvSpPr txBox="1">
            <a:spLocks/>
          </p:cNvSpPr>
          <p:nvPr/>
        </p:nvSpPr>
        <p:spPr>
          <a:xfrm>
            <a:off x="444500" y="1317803"/>
            <a:ext cx="10943947" cy="5540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            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D7E391-C2F2-96B5-37B3-8FDA646EFD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964" y="1367780"/>
            <a:ext cx="8825018" cy="501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745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83FE5E-A577-48AA-E306-B34BEBE3E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95E37-C8B8-09B9-EB2D-2DF7303D3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Real-Time Operating Systems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863FB2-D9D3-CC80-04D6-03B28AB362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D2B2236D-1001-9042-08A0-5094AEEC6D8B}"/>
              </a:ext>
            </a:extLst>
          </p:cNvPr>
          <p:cNvSpPr txBox="1">
            <a:spLocks/>
          </p:cNvSpPr>
          <p:nvPr/>
        </p:nvSpPr>
        <p:spPr>
          <a:xfrm>
            <a:off x="444500" y="1317804"/>
            <a:ext cx="10943947" cy="5401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Eg.1: VxWorks from Wind River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Used in 2020 Mars Rover, Mars Reconnaissance Orbiter, Boeing 787, BMW iDrive 2.0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Eg.2: Green Hill’s INTEGRITY/INTEGRITY-178B used in B2, F-16, F-22, F-35 military jets and commercial aircrafts such as Airbus A-380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Kernel design guarantees bounded computing times by eliminating features such as dynamic memory allocation</a:t>
            </a:r>
            <a:endParaRPr lang="en-US" sz="2800" b="1" dirty="0"/>
          </a:p>
          <a:p>
            <a:pPr marL="342900" indent="-342900"/>
            <a:r>
              <a:rPr lang="en-US" sz="2800" dirty="0"/>
              <a:t>Eg.3: 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QNX mostly used in automobiles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760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7CE9B4-E2B6-DCD0-1DD0-602B3F0EDD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A609C-7B81-F5C2-0CE6-E1D0FC9BE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Consequences of Mutex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F5D9689-1E27-78B6-1BD8-073A3FDFD5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4E9F31D3-A794-25E9-2F22-A05905D84167}"/>
              </a:ext>
            </a:extLst>
          </p:cNvPr>
          <p:cNvSpPr txBox="1">
            <a:spLocks/>
          </p:cNvSpPr>
          <p:nvPr/>
        </p:nvSpPr>
        <p:spPr>
          <a:xfrm>
            <a:off x="444500" y="1317803"/>
            <a:ext cx="10943947" cy="5540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              </a:t>
            </a: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D397DE58-C496-2F06-E843-5D39CB051004}"/>
              </a:ext>
            </a:extLst>
          </p:cNvPr>
          <p:cNvSpPr txBox="1">
            <a:spLocks/>
          </p:cNvSpPr>
          <p:nvPr/>
        </p:nvSpPr>
        <p:spPr>
          <a:xfrm>
            <a:off x="596900" y="1470204"/>
            <a:ext cx="10943947" cy="5098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IN" sz="2800" b="1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Priority Inheritance</a:t>
            </a:r>
            <a:endParaRPr lang="en-US" sz="2800" b="1" dirty="0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30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Priority inheritance is a scheme that minimizes the negative effects of priority inversion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30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Priority inheritance works by temporarily raising the priority of the mutex holder to the priority of the highest priority task that is attempting to obtain the same mutex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30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low priority task that holds the mutex ‘inherits’ the priority of the task waiting for the mutex</a:t>
            </a:r>
            <a:r>
              <a:rPr lang="en-US" sz="1800" b="1" dirty="0">
                <a:solidFill>
                  <a:schemeClr val="tx1"/>
                </a:solidFill>
                <a:latin typeface="Courier New,Bold"/>
              </a:rPr>
              <a:t>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81914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BD7701-CD84-F5C1-5C49-BEAAF59F0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CEF1E-A46C-248D-A1E1-5282FF7E0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Consequences of Mutex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01DB8D5-D084-85C1-4B0F-297CE94202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523AB225-49AB-0069-32C3-296B5EA40F78}"/>
              </a:ext>
            </a:extLst>
          </p:cNvPr>
          <p:cNvSpPr txBox="1">
            <a:spLocks/>
          </p:cNvSpPr>
          <p:nvPr/>
        </p:nvSpPr>
        <p:spPr>
          <a:xfrm>
            <a:off x="444500" y="1317803"/>
            <a:ext cx="10943947" cy="5540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            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C72DA4-50C3-39C6-587C-F3E976240C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287" y="1185218"/>
            <a:ext cx="8048282" cy="501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0554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219F73-02B1-352C-3544-17D128786C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33A0B-8210-00BB-07F4-AA9A07E7C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Consequences of Mutex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02BCC7A-9379-22EB-9F4A-6226CA7C57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72C6609C-B6ED-4BD1-37E6-41262DFF7E8A}"/>
              </a:ext>
            </a:extLst>
          </p:cNvPr>
          <p:cNvSpPr txBox="1">
            <a:spLocks/>
          </p:cNvSpPr>
          <p:nvPr/>
        </p:nvSpPr>
        <p:spPr>
          <a:xfrm>
            <a:off x="444500" y="1317803"/>
            <a:ext cx="10943947" cy="5540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              </a:t>
            </a: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CC300AA6-4A31-CC41-310E-19BDB7AEE321}"/>
              </a:ext>
            </a:extLst>
          </p:cNvPr>
          <p:cNvSpPr txBox="1">
            <a:spLocks/>
          </p:cNvSpPr>
          <p:nvPr/>
        </p:nvSpPr>
        <p:spPr>
          <a:xfrm>
            <a:off x="596900" y="1137684"/>
            <a:ext cx="10943947" cy="57203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IN" sz="2800" b="1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Deadlock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30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Deadlock occurs when two tasks cannot proceed because they are both waiting for a resource that is held by the other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30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Consider the following scenario where Task A and Task B both need to acquire mutex X and mutex Y in order to perform an action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0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1. Task A executes and successfully takes mutex X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0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2. Task A is pre-empted by Task B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0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3. Task B successfully takes mutex Y before attempting to also   take mutex X—but mutex X is held by Task A so is not available to Task B.</a:t>
            </a:r>
          </a:p>
        </p:txBody>
      </p:sp>
    </p:spTree>
    <p:extLst>
      <p:ext uri="{BB962C8B-B14F-4D97-AF65-F5344CB8AC3E}">
        <p14:creationId xmlns:p14="http://schemas.microsoft.com/office/powerpoint/2010/main" val="189453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53" end="3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charRg st="253" end="3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6628C9-F0BF-9E54-C4AE-CC5F0B90D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DA19D-232C-E1B3-64E2-E31D0D02E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Consequences of Mutex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E546734-B942-094F-AE02-F907660A25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DE2D6ABB-4873-81C1-E138-98EE2AF6D24F}"/>
              </a:ext>
            </a:extLst>
          </p:cNvPr>
          <p:cNvSpPr txBox="1">
            <a:spLocks/>
          </p:cNvSpPr>
          <p:nvPr/>
        </p:nvSpPr>
        <p:spPr>
          <a:xfrm>
            <a:off x="444500" y="1317803"/>
            <a:ext cx="10943947" cy="5540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              </a:t>
            </a:r>
          </a:p>
        </p:txBody>
      </p:sp>
      <p:sp>
        <p:nvSpPr>
          <p:cNvPr id="3" name="Content Placeholder 7">
            <a:extLst>
              <a:ext uri="{FF2B5EF4-FFF2-40B4-BE49-F238E27FC236}">
                <a16:creationId xmlns:a16="http://schemas.microsoft.com/office/drawing/2014/main" id="{6142C5E6-9514-BF3F-690C-77A9C87277C3}"/>
              </a:ext>
            </a:extLst>
          </p:cNvPr>
          <p:cNvSpPr txBox="1">
            <a:spLocks/>
          </p:cNvSpPr>
          <p:nvPr/>
        </p:nvSpPr>
        <p:spPr>
          <a:xfrm>
            <a:off x="543474" y="1150519"/>
            <a:ext cx="10943947" cy="5098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IN" sz="2800" b="1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Deadlock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Task B enter the Blocked state to wait for mutex X to be   released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4. Task A continues executing. It attempts to take mutex Y—but mutex Y is held by Task B, so is not available to Task A. Task A enter the Blocked state</a:t>
            </a:r>
          </a:p>
          <a:p>
            <a:pPr marL="342900" indent="-342900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Now the system is in deadlock</a:t>
            </a:r>
          </a:p>
          <a:p>
            <a:pPr marL="342900" indent="-342900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Best method of avoiding deadlock is to consider its potential at design time, and design the system to ensure that deadlock cannot occur</a:t>
            </a:r>
          </a:p>
        </p:txBody>
      </p:sp>
    </p:spTree>
    <p:extLst>
      <p:ext uri="{BB962C8B-B14F-4D97-AF65-F5344CB8AC3E}">
        <p14:creationId xmlns:p14="http://schemas.microsoft.com/office/powerpoint/2010/main" val="2825897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944DEE-642B-BF85-541C-C5337982F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4216D-285E-4743-ADC0-F517FFC76697}" type="slidenum">
              <a:rPr lang="en-US" smtClean="0"/>
              <a:t>34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7428E99-0738-B463-DA6B-5A05F9F29FC0}"/>
              </a:ext>
            </a:extLst>
          </p:cNvPr>
          <p:cNvGrpSpPr/>
          <p:nvPr/>
        </p:nvGrpSpPr>
        <p:grpSpPr>
          <a:xfrm>
            <a:off x="2541282" y="305752"/>
            <a:ext cx="6875674" cy="6384638"/>
            <a:chOff x="3277000" y="988927"/>
            <a:chExt cx="5404237" cy="5018287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F25DA5B-445C-8CBE-738D-D2E7FEEB6654}"/>
                </a:ext>
              </a:extLst>
            </p:cNvPr>
            <p:cNvSpPr/>
            <p:nvPr/>
          </p:nvSpPr>
          <p:spPr>
            <a:xfrm>
              <a:off x="4154474" y="1033249"/>
              <a:ext cx="4335807" cy="4788773"/>
            </a:xfrm>
            <a:custGeom>
              <a:avLst/>
              <a:gdLst>
                <a:gd name="connsiteX0" fmla="*/ 1941526 w 4335807"/>
                <a:gd name="connsiteY0" fmla="*/ 0 h 4788773"/>
                <a:gd name="connsiteX1" fmla="*/ 89054 w 4335807"/>
                <a:gd name="connsiteY1" fmla="*/ 880136 h 4788773"/>
                <a:gd name="connsiteX2" fmla="*/ 151973 w 4335807"/>
                <a:gd name="connsiteY2" fmla="*/ 880136 h 4788773"/>
                <a:gd name="connsiteX3" fmla="*/ 3460069 w 4335807"/>
                <a:gd name="connsiteY3" fmla="*/ 603262 h 4788773"/>
                <a:gd name="connsiteX4" fmla="*/ 3736935 w 4335807"/>
                <a:gd name="connsiteY4" fmla="*/ 3911341 h 4788773"/>
                <a:gd name="connsiteX5" fmla="*/ 428847 w 4335807"/>
                <a:gd name="connsiteY5" fmla="*/ 4188232 h 4788773"/>
                <a:gd name="connsiteX6" fmla="*/ 60257 w 4335807"/>
                <a:gd name="connsiteY6" fmla="*/ 3795692 h 4788773"/>
                <a:gd name="connsiteX7" fmla="*/ 0 w 4335807"/>
                <a:gd name="connsiteY7" fmla="*/ 3795692 h 4788773"/>
                <a:gd name="connsiteX8" fmla="*/ 3342725 w 4335807"/>
                <a:gd name="connsiteY8" fmla="*/ 4335631 h 4788773"/>
                <a:gd name="connsiteX9" fmla="*/ 3882665 w 4335807"/>
                <a:gd name="connsiteY9" fmla="*/ 992905 h 4788773"/>
                <a:gd name="connsiteX10" fmla="*/ 1941526 w 4335807"/>
                <a:gd name="connsiteY10" fmla="*/ 0 h 4788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35807" h="4788773">
                  <a:moveTo>
                    <a:pt x="1941526" y="0"/>
                  </a:moveTo>
                  <a:cubicBezTo>
                    <a:pt x="1223164" y="157"/>
                    <a:pt x="542950" y="323337"/>
                    <a:pt x="89054" y="880136"/>
                  </a:cubicBezTo>
                  <a:lnTo>
                    <a:pt x="151973" y="880136"/>
                  </a:lnTo>
                  <a:cubicBezTo>
                    <a:pt x="989009" y="-109825"/>
                    <a:pt x="2470091" y="-233787"/>
                    <a:pt x="3460069" y="603262"/>
                  </a:cubicBezTo>
                  <a:cubicBezTo>
                    <a:pt x="4450022" y="1440306"/>
                    <a:pt x="4573996" y="2921388"/>
                    <a:pt x="3736935" y="3911341"/>
                  </a:cubicBezTo>
                  <a:cubicBezTo>
                    <a:pt x="2899899" y="4901318"/>
                    <a:pt x="1418817" y="5025269"/>
                    <a:pt x="428847" y="4188232"/>
                  </a:cubicBezTo>
                  <a:cubicBezTo>
                    <a:pt x="291333" y="4071953"/>
                    <a:pt x="167656" y="3940235"/>
                    <a:pt x="60257" y="3795692"/>
                  </a:cubicBezTo>
                  <a:lnTo>
                    <a:pt x="0" y="3795692"/>
                  </a:lnTo>
                  <a:cubicBezTo>
                    <a:pt x="773968" y="4867851"/>
                    <a:pt x="2270567" y="5109603"/>
                    <a:pt x="3342725" y="4335631"/>
                  </a:cubicBezTo>
                  <a:cubicBezTo>
                    <a:pt x="4414884" y="3561658"/>
                    <a:pt x="4656637" y="2065065"/>
                    <a:pt x="3882665" y="992905"/>
                  </a:cubicBezTo>
                  <a:cubicBezTo>
                    <a:pt x="3432602" y="369434"/>
                    <a:pt x="2710465" y="63"/>
                    <a:pt x="1941526" y="0"/>
                  </a:cubicBez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F6C70F8-D296-0047-74BE-C9B632202D36}"/>
                </a:ext>
              </a:extLst>
            </p:cNvPr>
            <p:cNvSpPr/>
            <p:nvPr/>
          </p:nvSpPr>
          <p:spPr>
            <a:xfrm>
              <a:off x="3511009" y="988927"/>
              <a:ext cx="5170228" cy="5018287"/>
            </a:xfrm>
            <a:custGeom>
              <a:avLst/>
              <a:gdLst>
                <a:gd name="connsiteX0" fmla="*/ 2401074 w 5170228"/>
                <a:gd name="connsiteY0" fmla="*/ 5018288 h 5018287"/>
                <a:gd name="connsiteX1" fmla="*/ 2399381 w 5170228"/>
                <a:gd name="connsiteY1" fmla="*/ 5018288 h 5018287"/>
                <a:gd name="connsiteX2" fmla="*/ 2394541 w 5170228"/>
                <a:gd name="connsiteY2" fmla="*/ 5018288 h 5018287"/>
                <a:gd name="connsiteX3" fmla="*/ 898286 w 5170228"/>
                <a:gd name="connsiteY3" fmla="*/ 4398781 h 5018287"/>
                <a:gd name="connsiteX4" fmla="*/ 892795 w 5170228"/>
                <a:gd name="connsiteY4" fmla="*/ 4364998 h 5018287"/>
                <a:gd name="connsiteX5" fmla="*/ 926575 w 5170228"/>
                <a:gd name="connsiteY5" fmla="*/ 4359505 h 5018287"/>
                <a:gd name="connsiteX6" fmla="*/ 929745 w 5170228"/>
                <a:gd name="connsiteY6" fmla="*/ 4362239 h 5018287"/>
                <a:gd name="connsiteX7" fmla="*/ 2398171 w 5170228"/>
                <a:gd name="connsiteY7" fmla="*/ 4969647 h 5018287"/>
                <a:gd name="connsiteX8" fmla="*/ 2403010 w 5170228"/>
                <a:gd name="connsiteY8" fmla="*/ 4969647 h 5018287"/>
                <a:gd name="connsiteX9" fmla="*/ 2426242 w 5170228"/>
                <a:gd name="connsiteY9" fmla="*/ 4994815 h 5018287"/>
                <a:gd name="connsiteX10" fmla="*/ 2401074 w 5170228"/>
                <a:gd name="connsiteY10" fmla="*/ 5018046 h 5018287"/>
                <a:gd name="connsiteX11" fmla="*/ 3322834 w 5170228"/>
                <a:gd name="connsiteY11" fmla="*/ 4916892 h 5018287"/>
                <a:gd name="connsiteX12" fmla="*/ 3298634 w 5170228"/>
                <a:gd name="connsiteY12" fmla="*/ 4899710 h 5018287"/>
                <a:gd name="connsiteX13" fmla="*/ 3314848 w 5170228"/>
                <a:gd name="connsiteY13" fmla="*/ 4869703 h 5018287"/>
                <a:gd name="connsiteX14" fmla="*/ 4133759 w 5170228"/>
                <a:gd name="connsiteY14" fmla="*/ 4448632 h 5018287"/>
                <a:gd name="connsiteX15" fmla="*/ 4167372 w 5170228"/>
                <a:gd name="connsiteY15" fmla="*/ 4455069 h 5018287"/>
                <a:gd name="connsiteX16" fmla="*/ 4163282 w 5170228"/>
                <a:gd name="connsiteY16" fmla="*/ 4486867 h 5018287"/>
                <a:gd name="connsiteX17" fmla="*/ 3330819 w 5170228"/>
                <a:gd name="connsiteY17" fmla="*/ 4914956 h 5018287"/>
                <a:gd name="connsiteX18" fmla="*/ 3322834 w 5170228"/>
                <a:gd name="connsiteY18" fmla="*/ 4916892 h 5018287"/>
                <a:gd name="connsiteX19" fmla="*/ 5101739 w 5170228"/>
                <a:gd name="connsiteY19" fmla="*/ 2938341 h 5018287"/>
                <a:gd name="connsiteX20" fmla="*/ 5097383 w 5170228"/>
                <a:gd name="connsiteY20" fmla="*/ 2938341 h 5018287"/>
                <a:gd name="connsiteX21" fmla="*/ 5077999 w 5170228"/>
                <a:gd name="connsiteY21" fmla="*/ 2910124 h 5018287"/>
                <a:gd name="connsiteX22" fmla="*/ 5078023 w 5170228"/>
                <a:gd name="connsiteY22" fmla="*/ 2910027 h 5018287"/>
                <a:gd name="connsiteX23" fmla="*/ 5114806 w 5170228"/>
                <a:gd name="connsiteY23" fmla="*/ 2627377 h 5018287"/>
                <a:gd name="connsiteX24" fmla="*/ 5121824 w 5170228"/>
                <a:gd name="connsiteY24" fmla="*/ 2437895 h 5018287"/>
                <a:gd name="connsiteX25" fmla="*/ 4868456 w 5170228"/>
                <a:gd name="connsiteY25" fmla="*/ 1334882 h 5018287"/>
                <a:gd name="connsiteX26" fmla="*/ 4879588 w 5170228"/>
                <a:gd name="connsiteY26" fmla="*/ 1302455 h 5018287"/>
                <a:gd name="connsiteX27" fmla="*/ 4912015 w 5170228"/>
                <a:gd name="connsiteY27" fmla="*/ 1313586 h 5018287"/>
                <a:gd name="connsiteX28" fmla="*/ 5170223 w 5170228"/>
                <a:gd name="connsiteY28" fmla="*/ 2437895 h 5018287"/>
                <a:gd name="connsiteX29" fmla="*/ 5162964 w 5170228"/>
                <a:gd name="connsiteY29" fmla="*/ 2631491 h 5018287"/>
                <a:gd name="connsiteX30" fmla="*/ 5125696 w 5170228"/>
                <a:gd name="connsiteY30" fmla="*/ 2919465 h 5018287"/>
                <a:gd name="connsiteX31" fmla="*/ 5101739 w 5170228"/>
                <a:gd name="connsiteY31" fmla="*/ 2938341 h 5018287"/>
                <a:gd name="connsiteX32" fmla="*/ 46221 w 5170228"/>
                <a:gd name="connsiteY32" fmla="*/ 2800404 h 5018287"/>
                <a:gd name="connsiteX33" fmla="*/ 22022 w 5170228"/>
                <a:gd name="connsiteY33" fmla="*/ 2779350 h 5018287"/>
                <a:gd name="connsiteX34" fmla="*/ 0 w 5170228"/>
                <a:gd name="connsiteY34" fmla="*/ 2442735 h 5018287"/>
                <a:gd name="connsiteX35" fmla="*/ 7260 w 5170228"/>
                <a:gd name="connsiteY35" fmla="*/ 2249139 h 5018287"/>
                <a:gd name="connsiteX36" fmla="*/ 69453 w 5170228"/>
                <a:gd name="connsiteY36" fmla="*/ 1843797 h 5018287"/>
                <a:gd name="connsiteX37" fmla="*/ 97079 w 5170228"/>
                <a:gd name="connsiteY37" fmla="*/ 1823591 h 5018287"/>
                <a:gd name="connsiteX38" fmla="*/ 117278 w 5170228"/>
                <a:gd name="connsiteY38" fmla="*/ 1851227 h 5018287"/>
                <a:gd name="connsiteX39" fmla="*/ 116400 w 5170228"/>
                <a:gd name="connsiteY39" fmla="*/ 1854929 h 5018287"/>
                <a:gd name="connsiteX40" fmla="*/ 55417 w 5170228"/>
                <a:gd name="connsiteY40" fmla="*/ 2252769 h 5018287"/>
                <a:gd name="connsiteX41" fmla="*/ 48399 w 5170228"/>
                <a:gd name="connsiteY41" fmla="*/ 2442251 h 5018287"/>
                <a:gd name="connsiteX42" fmla="*/ 69937 w 5170228"/>
                <a:gd name="connsiteY42" fmla="*/ 2772574 h 5018287"/>
                <a:gd name="connsiteX43" fmla="*/ 49125 w 5170228"/>
                <a:gd name="connsiteY43" fmla="*/ 2799678 h 5018287"/>
                <a:gd name="connsiteX44" fmla="*/ 466324 w 5170228"/>
                <a:gd name="connsiteY44" fmla="*/ 1025370 h 5018287"/>
                <a:gd name="connsiteX45" fmla="*/ 452773 w 5170228"/>
                <a:gd name="connsiteY45" fmla="*/ 1021014 h 5018287"/>
                <a:gd name="connsiteX46" fmla="*/ 446481 w 5170228"/>
                <a:gd name="connsiteY46" fmla="*/ 988103 h 5018287"/>
                <a:gd name="connsiteX47" fmla="*/ 1730506 w 5170228"/>
                <a:gd name="connsiteY47" fmla="*/ 763 h 5018287"/>
                <a:gd name="connsiteX48" fmla="*/ 1759957 w 5170228"/>
                <a:gd name="connsiteY48" fmla="*/ 18197 h 5018287"/>
                <a:gd name="connsiteX49" fmla="*/ 1746478 w 5170228"/>
                <a:gd name="connsiteY49" fmla="*/ 46259 h 5018287"/>
                <a:gd name="connsiteX50" fmla="*/ 486410 w 5170228"/>
                <a:gd name="connsiteY50" fmla="*/ 1014722 h 5018287"/>
                <a:gd name="connsiteX51" fmla="*/ 466324 w 5170228"/>
                <a:gd name="connsiteY51" fmla="*/ 1025370 h 5018287"/>
                <a:gd name="connsiteX52" fmla="*/ 4340906 w 5170228"/>
                <a:gd name="connsiteY52" fmla="*/ 600911 h 5018287"/>
                <a:gd name="connsiteX53" fmla="*/ 4324209 w 5170228"/>
                <a:gd name="connsiteY53" fmla="*/ 594377 h 5018287"/>
                <a:gd name="connsiteX54" fmla="*/ 3552971 w 5170228"/>
                <a:gd name="connsiteY54" fmla="*/ 94899 h 5018287"/>
                <a:gd name="connsiteX55" fmla="*/ 3539879 w 5170228"/>
                <a:gd name="connsiteY55" fmla="*/ 63285 h 5018287"/>
                <a:gd name="connsiteX56" fmla="*/ 3539903 w 5170228"/>
                <a:gd name="connsiteY56" fmla="*/ 63198 h 5018287"/>
                <a:gd name="connsiteX57" fmla="*/ 3571362 w 5170228"/>
                <a:gd name="connsiteY57" fmla="*/ 50130 h 5018287"/>
                <a:gd name="connsiteX58" fmla="*/ 4357604 w 5170228"/>
                <a:gd name="connsiteY58" fmla="*/ 558320 h 5018287"/>
                <a:gd name="connsiteX59" fmla="*/ 4357749 w 5170228"/>
                <a:gd name="connsiteY59" fmla="*/ 592543 h 5018287"/>
                <a:gd name="connsiteX60" fmla="*/ 4357604 w 5170228"/>
                <a:gd name="connsiteY60" fmla="*/ 592683 h 5018287"/>
                <a:gd name="connsiteX61" fmla="*/ 4340906 w 5170228"/>
                <a:gd name="connsiteY61" fmla="*/ 600911 h 5018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5170228" h="5018287">
                  <a:moveTo>
                    <a:pt x="2401074" y="5018288"/>
                  </a:moveTo>
                  <a:lnTo>
                    <a:pt x="2399381" y="5018288"/>
                  </a:lnTo>
                  <a:lnTo>
                    <a:pt x="2394541" y="5018288"/>
                  </a:lnTo>
                  <a:cubicBezTo>
                    <a:pt x="1841945" y="4978940"/>
                    <a:pt x="1316966" y="4761580"/>
                    <a:pt x="898286" y="4398781"/>
                  </a:cubicBezTo>
                  <a:cubicBezTo>
                    <a:pt x="887442" y="4390964"/>
                    <a:pt x="884983" y="4375840"/>
                    <a:pt x="892795" y="4364998"/>
                  </a:cubicBezTo>
                  <a:cubicBezTo>
                    <a:pt x="900606" y="4354157"/>
                    <a:pt x="915728" y="4351689"/>
                    <a:pt x="926575" y="4359505"/>
                  </a:cubicBezTo>
                  <a:cubicBezTo>
                    <a:pt x="927707" y="4360328"/>
                    <a:pt x="928770" y="4361248"/>
                    <a:pt x="929745" y="4362239"/>
                  </a:cubicBezTo>
                  <a:cubicBezTo>
                    <a:pt x="1340778" y="4717972"/>
                    <a:pt x="1855932" y="4931073"/>
                    <a:pt x="2398171" y="4969647"/>
                  </a:cubicBezTo>
                  <a:lnTo>
                    <a:pt x="2403010" y="4969647"/>
                  </a:lnTo>
                  <a:cubicBezTo>
                    <a:pt x="2416369" y="4970179"/>
                    <a:pt x="2426775" y="4981456"/>
                    <a:pt x="2426242" y="4994815"/>
                  </a:cubicBezTo>
                  <a:cubicBezTo>
                    <a:pt x="2425710" y="5008172"/>
                    <a:pt x="2414433" y="5018578"/>
                    <a:pt x="2401074" y="5018046"/>
                  </a:cubicBezTo>
                  <a:close/>
                  <a:moveTo>
                    <a:pt x="3322834" y="4916892"/>
                  </a:moveTo>
                  <a:cubicBezTo>
                    <a:pt x="3311798" y="4917376"/>
                    <a:pt x="3301828" y="4910286"/>
                    <a:pt x="3298634" y="4899710"/>
                  </a:cubicBezTo>
                  <a:cubicBezTo>
                    <a:pt x="3294883" y="4886957"/>
                    <a:pt x="3302119" y="4873551"/>
                    <a:pt x="3314848" y="4869703"/>
                  </a:cubicBezTo>
                  <a:cubicBezTo>
                    <a:pt x="3611243" y="4780552"/>
                    <a:pt x="3888812" y="4637848"/>
                    <a:pt x="4133759" y="4448632"/>
                  </a:cubicBezTo>
                  <a:cubicBezTo>
                    <a:pt x="4144818" y="4441130"/>
                    <a:pt x="4159870" y="4444010"/>
                    <a:pt x="4167372" y="4455069"/>
                  </a:cubicBezTo>
                  <a:cubicBezTo>
                    <a:pt x="4174220" y="4465184"/>
                    <a:pt x="4172478" y="4478833"/>
                    <a:pt x="4163282" y="4486867"/>
                  </a:cubicBezTo>
                  <a:cubicBezTo>
                    <a:pt x="3914342" y="4679326"/>
                    <a:pt x="3632176" y="4824426"/>
                    <a:pt x="3330819" y="4914956"/>
                  </a:cubicBezTo>
                  <a:cubicBezTo>
                    <a:pt x="3328278" y="4916045"/>
                    <a:pt x="3325592" y="4916698"/>
                    <a:pt x="3322834" y="4916892"/>
                  </a:cubicBezTo>
                  <a:close/>
                  <a:moveTo>
                    <a:pt x="5101739" y="2938341"/>
                  </a:moveTo>
                  <a:lnTo>
                    <a:pt x="5097383" y="2938341"/>
                  </a:lnTo>
                  <a:cubicBezTo>
                    <a:pt x="5084242" y="2935897"/>
                    <a:pt x="5075555" y="2923264"/>
                    <a:pt x="5077999" y="2910124"/>
                  </a:cubicBezTo>
                  <a:cubicBezTo>
                    <a:pt x="5077999" y="2910100"/>
                    <a:pt x="5078023" y="2910052"/>
                    <a:pt x="5078023" y="2910027"/>
                  </a:cubicBezTo>
                  <a:cubicBezTo>
                    <a:pt x="5095519" y="2816569"/>
                    <a:pt x="5107813" y="2722215"/>
                    <a:pt x="5114806" y="2627377"/>
                  </a:cubicBezTo>
                  <a:cubicBezTo>
                    <a:pt x="5119404" y="2564459"/>
                    <a:pt x="5121824" y="2500814"/>
                    <a:pt x="5121824" y="2437895"/>
                  </a:cubicBezTo>
                  <a:cubicBezTo>
                    <a:pt x="5122526" y="2055713"/>
                    <a:pt x="5035868" y="1678442"/>
                    <a:pt x="4868456" y="1334882"/>
                  </a:cubicBezTo>
                  <a:cubicBezTo>
                    <a:pt x="4862575" y="1322852"/>
                    <a:pt x="4867560" y="1308335"/>
                    <a:pt x="4879588" y="1302455"/>
                  </a:cubicBezTo>
                  <a:cubicBezTo>
                    <a:pt x="4891615" y="1296574"/>
                    <a:pt x="4906134" y="1301557"/>
                    <a:pt x="4912015" y="1313586"/>
                  </a:cubicBezTo>
                  <a:cubicBezTo>
                    <a:pt x="5082694" y="1663777"/>
                    <a:pt x="5170998" y="2048331"/>
                    <a:pt x="5170223" y="2437895"/>
                  </a:cubicBezTo>
                  <a:cubicBezTo>
                    <a:pt x="5170223" y="2501782"/>
                    <a:pt x="5167803" y="2566879"/>
                    <a:pt x="5162964" y="2631491"/>
                  </a:cubicBezTo>
                  <a:cubicBezTo>
                    <a:pt x="5155921" y="2728095"/>
                    <a:pt x="5143459" y="2824240"/>
                    <a:pt x="5125696" y="2919465"/>
                  </a:cubicBezTo>
                  <a:cubicBezTo>
                    <a:pt x="5123180" y="2930621"/>
                    <a:pt x="5113185" y="2938510"/>
                    <a:pt x="5101739" y="2938341"/>
                  </a:cubicBezTo>
                  <a:close/>
                  <a:moveTo>
                    <a:pt x="46221" y="2800404"/>
                  </a:moveTo>
                  <a:cubicBezTo>
                    <a:pt x="33993" y="2800500"/>
                    <a:pt x="23611" y="2791474"/>
                    <a:pt x="22022" y="2779350"/>
                  </a:cubicBezTo>
                  <a:cubicBezTo>
                    <a:pt x="7412" y="2667742"/>
                    <a:pt x="56" y="2555287"/>
                    <a:pt x="0" y="2442735"/>
                  </a:cubicBezTo>
                  <a:cubicBezTo>
                    <a:pt x="0" y="2378848"/>
                    <a:pt x="2420" y="2313752"/>
                    <a:pt x="7260" y="2249139"/>
                  </a:cubicBezTo>
                  <a:cubicBezTo>
                    <a:pt x="17230" y="2112581"/>
                    <a:pt x="38025" y="1977064"/>
                    <a:pt x="69453" y="1843797"/>
                  </a:cubicBezTo>
                  <a:cubicBezTo>
                    <a:pt x="71502" y="1830585"/>
                    <a:pt x="83871" y="1821558"/>
                    <a:pt x="97079" y="1823591"/>
                  </a:cubicBezTo>
                  <a:cubicBezTo>
                    <a:pt x="110284" y="1825648"/>
                    <a:pt x="119328" y="1838014"/>
                    <a:pt x="117278" y="1851227"/>
                  </a:cubicBezTo>
                  <a:cubicBezTo>
                    <a:pt x="117084" y="1852485"/>
                    <a:pt x="116789" y="1853719"/>
                    <a:pt x="116400" y="1854929"/>
                  </a:cubicBezTo>
                  <a:cubicBezTo>
                    <a:pt x="85746" y="1985752"/>
                    <a:pt x="65356" y="2118777"/>
                    <a:pt x="55417" y="2252769"/>
                  </a:cubicBezTo>
                  <a:cubicBezTo>
                    <a:pt x="50819" y="2315688"/>
                    <a:pt x="48399" y="2379574"/>
                    <a:pt x="48399" y="2442251"/>
                  </a:cubicBezTo>
                  <a:cubicBezTo>
                    <a:pt x="48413" y="2552698"/>
                    <a:pt x="55608" y="2663047"/>
                    <a:pt x="69937" y="2772574"/>
                  </a:cubicBezTo>
                  <a:cubicBezTo>
                    <a:pt x="71652" y="2785811"/>
                    <a:pt x="62345" y="2797911"/>
                    <a:pt x="49125" y="2799678"/>
                  </a:cubicBezTo>
                  <a:close/>
                  <a:moveTo>
                    <a:pt x="466324" y="1025370"/>
                  </a:moveTo>
                  <a:cubicBezTo>
                    <a:pt x="461472" y="1025310"/>
                    <a:pt x="456751" y="1023792"/>
                    <a:pt x="452773" y="1021014"/>
                  </a:cubicBezTo>
                  <a:cubicBezTo>
                    <a:pt x="442190" y="1013505"/>
                    <a:pt x="439415" y="998986"/>
                    <a:pt x="446481" y="988103"/>
                  </a:cubicBezTo>
                  <a:cubicBezTo>
                    <a:pt x="758875" y="531074"/>
                    <a:pt x="1208572" y="185285"/>
                    <a:pt x="1730506" y="763"/>
                  </a:cubicBezTo>
                  <a:cubicBezTo>
                    <a:pt x="1743453" y="-2554"/>
                    <a:pt x="1756642" y="5250"/>
                    <a:pt x="1759957" y="18197"/>
                  </a:cubicBezTo>
                  <a:cubicBezTo>
                    <a:pt x="1762885" y="29583"/>
                    <a:pt x="1757198" y="41419"/>
                    <a:pt x="1746478" y="46259"/>
                  </a:cubicBezTo>
                  <a:cubicBezTo>
                    <a:pt x="1234409" y="227339"/>
                    <a:pt x="793146" y="566485"/>
                    <a:pt x="486410" y="1014722"/>
                  </a:cubicBezTo>
                  <a:cubicBezTo>
                    <a:pt x="481902" y="1021392"/>
                    <a:pt x="474373" y="1025382"/>
                    <a:pt x="466324" y="1025370"/>
                  </a:cubicBezTo>
                  <a:close/>
                  <a:moveTo>
                    <a:pt x="4340906" y="600911"/>
                  </a:moveTo>
                  <a:cubicBezTo>
                    <a:pt x="4334712" y="600952"/>
                    <a:pt x="4328734" y="598612"/>
                    <a:pt x="4324209" y="594377"/>
                  </a:cubicBezTo>
                  <a:cubicBezTo>
                    <a:pt x="4099952" y="381968"/>
                    <a:pt x="3838525" y="212654"/>
                    <a:pt x="3552971" y="94899"/>
                  </a:cubicBezTo>
                  <a:cubicBezTo>
                    <a:pt x="3540629" y="89789"/>
                    <a:pt x="3534748" y="75632"/>
                    <a:pt x="3539879" y="63285"/>
                  </a:cubicBezTo>
                  <a:cubicBezTo>
                    <a:pt x="3539879" y="63256"/>
                    <a:pt x="3539903" y="63227"/>
                    <a:pt x="3539903" y="63198"/>
                  </a:cubicBezTo>
                  <a:cubicBezTo>
                    <a:pt x="3545033" y="50948"/>
                    <a:pt x="3559069" y="45119"/>
                    <a:pt x="3571362" y="50130"/>
                  </a:cubicBezTo>
                  <a:cubicBezTo>
                    <a:pt x="3862289" y="170078"/>
                    <a:pt x="4128774" y="342318"/>
                    <a:pt x="4357604" y="558320"/>
                  </a:cubicBezTo>
                  <a:cubicBezTo>
                    <a:pt x="4367090" y="567731"/>
                    <a:pt x="4367163" y="583054"/>
                    <a:pt x="4357749" y="592543"/>
                  </a:cubicBezTo>
                  <a:cubicBezTo>
                    <a:pt x="4357701" y="592589"/>
                    <a:pt x="4357653" y="592637"/>
                    <a:pt x="4357604" y="592683"/>
                  </a:cubicBezTo>
                  <a:cubicBezTo>
                    <a:pt x="4353369" y="597542"/>
                    <a:pt x="4347344" y="600504"/>
                    <a:pt x="4340906" y="600911"/>
                  </a:cubicBez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41AB3AC-E363-B1FC-6A91-900CB8EC59EB}"/>
                </a:ext>
              </a:extLst>
            </p:cNvPr>
            <p:cNvSpPr/>
            <p:nvPr/>
          </p:nvSpPr>
          <p:spPr>
            <a:xfrm>
              <a:off x="4214591" y="1243301"/>
              <a:ext cx="3762580" cy="4371639"/>
            </a:xfrm>
            <a:custGeom>
              <a:avLst/>
              <a:gdLst>
                <a:gd name="connsiteX0" fmla="*/ 1726289 w 3762580"/>
                <a:gd name="connsiteY0" fmla="*/ 4371640 h 4371639"/>
                <a:gd name="connsiteX1" fmla="*/ 1724353 w 3762580"/>
                <a:gd name="connsiteY1" fmla="*/ 4371640 h 4371639"/>
                <a:gd name="connsiteX2" fmla="*/ 1719998 w 3762580"/>
                <a:gd name="connsiteY2" fmla="*/ 4371640 h 4371639"/>
                <a:gd name="connsiteX3" fmla="*/ 1833 w 3762580"/>
                <a:gd name="connsiteY3" fmla="*/ 3315331 h 4371639"/>
                <a:gd name="connsiteX4" fmla="*/ 14985 w 3762580"/>
                <a:gd name="connsiteY4" fmla="*/ 3283727 h 4371639"/>
                <a:gd name="connsiteX5" fmla="*/ 43214 w 3762580"/>
                <a:gd name="connsiteY5" fmla="*/ 3291132 h 4371639"/>
                <a:gd name="connsiteX6" fmla="*/ 1722417 w 3762580"/>
                <a:gd name="connsiteY6" fmla="*/ 4324209 h 4371639"/>
                <a:gd name="connsiteX7" fmla="*/ 1726773 w 3762580"/>
                <a:gd name="connsiteY7" fmla="*/ 4324209 h 4371639"/>
                <a:gd name="connsiteX8" fmla="*/ 1749037 w 3762580"/>
                <a:gd name="connsiteY8" fmla="*/ 4350102 h 4371639"/>
                <a:gd name="connsiteX9" fmla="*/ 1726289 w 3762580"/>
                <a:gd name="connsiteY9" fmla="*/ 4371640 h 4371639"/>
                <a:gd name="connsiteX10" fmla="*/ 2871894 w 3762580"/>
                <a:gd name="connsiteY10" fmla="*/ 4138114 h 4371639"/>
                <a:gd name="connsiteX11" fmla="*/ 2847597 w 3762580"/>
                <a:gd name="connsiteY11" fmla="*/ 4114012 h 4371639"/>
                <a:gd name="connsiteX12" fmla="*/ 2860762 w 3762580"/>
                <a:gd name="connsiteY12" fmla="*/ 4092377 h 4371639"/>
                <a:gd name="connsiteX13" fmla="*/ 3707744 w 3762580"/>
                <a:gd name="connsiteY13" fmla="*/ 3306136 h 4371639"/>
                <a:gd name="connsiteX14" fmla="*/ 3739349 w 3762580"/>
                <a:gd name="connsiteY14" fmla="*/ 3292996 h 4371639"/>
                <a:gd name="connsiteX15" fmla="*/ 3752489 w 3762580"/>
                <a:gd name="connsiteY15" fmla="*/ 3324576 h 4371639"/>
                <a:gd name="connsiteX16" fmla="*/ 3749125 w 3762580"/>
                <a:gd name="connsiteY16" fmla="*/ 3330335 h 4371639"/>
                <a:gd name="connsiteX17" fmla="*/ 2881815 w 3762580"/>
                <a:gd name="connsiteY17" fmla="*/ 4134243 h 4371639"/>
                <a:gd name="connsiteX18" fmla="*/ 2871894 w 3762580"/>
                <a:gd name="connsiteY18" fmla="*/ 4138114 h 4371639"/>
                <a:gd name="connsiteX19" fmla="*/ 3737994 w 3762580"/>
                <a:gd name="connsiteY19" fmla="*/ 1091397 h 4371639"/>
                <a:gd name="connsiteX20" fmla="*/ 3717182 w 3762580"/>
                <a:gd name="connsiteY20" fmla="*/ 1079540 h 4371639"/>
                <a:gd name="connsiteX21" fmla="*/ 2039189 w 3762580"/>
                <a:gd name="connsiteY21" fmla="*/ 48399 h 4371639"/>
                <a:gd name="connsiteX22" fmla="*/ 2039189 w 3762580"/>
                <a:gd name="connsiteY22" fmla="*/ 24200 h 4371639"/>
                <a:gd name="connsiteX23" fmla="*/ 2042335 w 3762580"/>
                <a:gd name="connsiteY23" fmla="*/ 0 h 4371639"/>
                <a:gd name="connsiteX24" fmla="*/ 3759047 w 3762580"/>
                <a:gd name="connsiteY24" fmla="*/ 1054614 h 4371639"/>
                <a:gd name="connsiteX25" fmla="*/ 3750965 w 3762580"/>
                <a:gd name="connsiteY25" fmla="*/ 1087869 h 4371639"/>
                <a:gd name="connsiteX26" fmla="*/ 3738236 w 3762580"/>
                <a:gd name="connsiteY26" fmla="*/ 1091397 h 4371639"/>
                <a:gd name="connsiteX27" fmla="*/ 35470 w 3762580"/>
                <a:gd name="connsiteY27" fmla="*/ 1074942 h 4371639"/>
                <a:gd name="connsiteX28" fmla="*/ 22886 w 3762580"/>
                <a:gd name="connsiteY28" fmla="*/ 1071312 h 4371639"/>
                <a:gd name="connsiteX29" fmla="*/ 14816 w 3762580"/>
                <a:gd name="connsiteY29" fmla="*/ 1038054 h 4371639"/>
                <a:gd name="connsiteX30" fmla="*/ 14901 w 3762580"/>
                <a:gd name="connsiteY30" fmla="*/ 1037917 h 4371639"/>
                <a:gd name="connsiteX31" fmla="*/ 881969 w 3762580"/>
                <a:gd name="connsiteY31" fmla="*/ 234977 h 4371639"/>
                <a:gd name="connsiteX32" fmla="*/ 914832 w 3762580"/>
                <a:gd name="connsiteY32" fmla="*/ 244541 h 4371639"/>
                <a:gd name="connsiteX33" fmla="*/ 905273 w 3762580"/>
                <a:gd name="connsiteY33" fmla="*/ 277401 h 4371639"/>
                <a:gd name="connsiteX34" fmla="*/ 903990 w 3762580"/>
                <a:gd name="connsiteY34" fmla="*/ 278052 h 4371639"/>
                <a:gd name="connsiteX35" fmla="*/ 55072 w 3762580"/>
                <a:gd name="connsiteY35" fmla="*/ 1063326 h 4371639"/>
                <a:gd name="connsiteX36" fmla="*/ 34502 w 3762580"/>
                <a:gd name="connsiteY36" fmla="*/ 1074942 h 4371639"/>
                <a:gd name="connsiteX37" fmla="*/ 2039915 w 3762580"/>
                <a:gd name="connsiteY37" fmla="*/ 24200 h 4371639"/>
                <a:gd name="connsiteX38" fmla="*/ 2041851 w 3762580"/>
                <a:gd name="connsiteY38" fmla="*/ 0 h 4371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762580" h="4371639">
                  <a:moveTo>
                    <a:pt x="1726289" y="4371640"/>
                  </a:moveTo>
                  <a:lnTo>
                    <a:pt x="1724353" y="4371640"/>
                  </a:lnTo>
                  <a:lnTo>
                    <a:pt x="1719998" y="4371640"/>
                  </a:lnTo>
                  <a:cubicBezTo>
                    <a:pt x="1009911" y="4318861"/>
                    <a:pt x="369469" y="3925135"/>
                    <a:pt x="1833" y="3315331"/>
                  </a:cubicBezTo>
                  <a:cubicBezTo>
                    <a:pt x="-3261" y="3302966"/>
                    <a:pt x="2627" y="3288833"/>
                    <a:pt x="14985" y="3283727"/>
                  </a:cubicBezTo>
                  <a:cubicBezTo>
                    <a:pt x="24989" y="3279613"/>
                    <a:pt x="36516" y="3282638"/>
                    <a:pt x="43214" y="3291132"/>
                  </a:cubicBezTo>
                  <a:cubicBezTo>
                    <a:pt x="402519" y="3887214"/>
                    <a:pt x="1028376" y="4272253"/>
                    <a:pt x="1722417" y="4324209"/>
                  </a:cubicBezTo>
                  <a:lnTo>
                    <a:pt x="1726773" y="4324209"/>
                  </a:lnTo>
                  <a:cubicBezTo>
                    <a:pt x="1740059" y="4325249"/>
                    <a:pt x="1750005" y="4336817"/>
                    <a:pt x="1749037" y="4350102"/>
                  </a:cubicBezTo>
                  <a:cubicBezTo>
                    <a:pt x="1747754" y="4361888"/>
                    <a:pt x="1738123" y="4371011"/>
                    <a:pt x="1726289" y="4371640"/>
                  </a:cubicBezTo>
                  <a:close/>
                  <a:moveTo>
                    <a:pt x="2871894" y="4138114"/>
                  </a:moveTo>
                  <a:cubicBezTo>
                    <a:pt x="2858536" y="4138163"/>
                    <a:pt x="2847646" y="4127370"/>
                    <a:pt x="2847597" y="4114012"/>
                  </a:cubicBezTo>
                  <a:cubicBezTo>
                    <a:pt x="2847549" y="4104889"/>
                    <a:pt x="2852655" y="4096540"/>
                    <a:pt x="2860762" y="4092377"/>
                  </a:cubicBezTo>
                  <a:cubicBezTo>
                    <a:pt x="3209574" y="3912551"/>
                    <a:pt x="3502508" y="3640621"/>
                    <a:pt x="3707744" y="3306136"/>
                  </a:cubicBezTo>
                  <a:cubicBezTo>
                    <a:pt x="3712826" y="3293770"/>
                    <a:pt x="3726983" y="3287890"/>
                    <a:pt x="3739349" y="3292996"/>
                  </a:cubicBezTo>
                  <a:cubicBezTo>
                    <a:pt x="3751691" y="3298077"/>
                    <a:pt x="3757595" y="3312234"/>
                    <a:pt x="3752489" y="3324576"/>
                  </a:cubicBezTo>
                  <a:cubicBezTo>
                    <a:pt x="3751642" y="3326633"/>
                    <a:pt x="3750505" y="3328593"/>
                    <a:pt x="3749125" y="3330335"/>
                  </a:cubicBezTo>
                  <a:cubicBezTo>
                    <a:pt x="3538904" y="3672516"/>
                    <a:pt x="3238928" y="3950544"/>
                    <a:pt x="2881815" y="4134243"/>
                  </a:cubicBezTo>
                  <a:cubicBezTo>
                    <a:pt x="2878839" y="4136251"/>
                    <a:pt x="2875451" y="4137582"/>
                    <a:pt x="2871894" y="4138114"/>
                  </a:cubicBezTo>
                  <a:close/>
                  <a:moveTo>
                    <a:pt x="3737994" y="1091397"/>
                  </a:moveTo>
                  <a:cubicBezTo>
                    <a:pt x="3729452" y="1091395"/>
                    <a:pt x="3721538" y="1086889"/>
                    <a:pt x="3717182" y="1079540"/>
                  </a:cubicBezTo>
                  <a:cubicBezTo>
                    <a:pt x="3357674" y="484537"/>
                    <a:pt x="2732432" y="100321"/>
                    <a:pt x="2039189" y="48399"/>
                  </a:cubicBezTo>
                  <a:lnTo>
                    <a:pt x="2039189" y="24200"/>
                  </a:lnTo>
                  <a:lnTo>
                    <a:pt x="2042335" y="0"/>
                  </a:lnTo>
                  <a:cubicBezTo>
                    <a:pt x="2751525" y="53016"/>
                    <a:pt x="3391191" y="445982"/>
                    <a:pt x="3759047" y="1054614"/>
                  </a:cubicBezTo>
                  <a:cubicBezTo>
                    <a:pt x="3765993" y="1066029"/>
                    <a:pt x="3762387" y="1080919"/>
                    <a:pt x="3750965" y="1087869"/>
                  </a:cubicBezTo>
                  <a:cubicBezTo>
                    <a:pt x="3747117" y="1090202"/>
                    <a:pt x="3742713" y="1091424"/>
                    <a:pt x="3738236" y="1091397"/>
                  </a:cubicBezTo>
                  <a:close/>
                  <a:moveTo>
                    <a:pt x="35470" y="1074942"/>
                  </a:moveTo>
                  <a:cubicBezTo>
                    <a:pt x="31022" y="1074910"/>
                    <a:pt x="26669" y="1073654"/>
                    <a:pt x="22886" y="1071312"/>
                  </a:cubicBezTo>
                  <a:cubicBezTo>
                    <a:pt x="11474" y="1064357"/>
                    <a:pt x="7861" y="1049467"/>
                    <a:pt x="14816" y="1038054"/>
                  </a:cubicBezTo>
                  <a:cubicBezTo>
                    <a:pt x="14845" y="1038009"/>
                    <a:pt x="14872" y="1037963"/>
                    <a:pt x="14901" y="1037917"/>
                  </a:cubicBezTo>
                  <a:cubicBezTo>
                    <a:pt x="225313" y="696225"/>
                    <a:pt x="525147" y="418567"/>
                    <a:pt x="881969" y="234977"/>
                  </a:cubicBezTo>
                  <a:cubicBezTo>
                    <a:pt x="893681" y="228545"/>
                    <a:pt x="908395" y="232826"/>
                    <a:pt x="914832" y="244541"/>
                  </a:cubicBezTo>
                  <a:cubicBezTo>
                    <a:pt x="921269" y="256256"/>
                    <a:pt x="916985" y="270967"/>
                    <a:pt x="905273" y="277401"/>
                  </a:cubicBezTo>
                  <a:cubicBezTo>
                    <a:pt x="904837" y="277631"/>
                    <a:pt x="904426" y="277847"/>
                    <a:pt x="903990" y="278052"/>
                  </a:cubicBezTo>
                  <a:cubicBezTo>
                    <a:pt x="554721" y="457526"/>
                    <a:pt x="261167" y="729073"/>
                    <a:pt x="55072" y="1063326"/>
                  </a:cubicBezTo>
                  <a:cubicBezTo>
                    <a:pt x="50699" y="1070509"/>
                    <a:pt x="42911" y="1074906"/>
                    <a:pt x="34502" y="1074942"/>
                  </a:cubicBezTo>
                  <a:close/>
                  <a:moveTo>
                    <a:pt x="2039915" y="24200"/>
                  </a:moveTo>
                  <a:lnTo>
                    <a:pt x="2041851" y="0"/>
                  </a:ln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C697784-7352-26E0-58E6-124A7CC05E7E}"/>
                </a:ext>
              </a:extLst>
            </p:cNvPr>
            <p:cNvSpPr/>
            <p:nvPr/>
          </p:nvSpPr>
          <p:spPr>
            <a:xfrm>
              <a:off x="3303619" y="2120533"/>
              <a:ext cx="1536185" cy="2527397"/>
            </a:xfrm>
            <a:custGeom>
              <a:avLst/>
              <a:gdLst>
                <a:gd name="connsiteX0" fmla="*/ 1035981 w 1536185"/>
                <a:gd name="connsiteY0" fmla="*/ 1771887 h 2527397"/>
                <a:gd name="connsiteX1" fmla="*/ 503592 w 1536185"/>
                <a:gd name="connsiteY1" fmla="*/ 1771887 h 2527397"/>
                <a:gd name="connsiteX2" fmla="*/ 503592 w 1536185"/>
                <a:gd name="connsiteY2" fmla="*/ 1509565 h 2527397"/>
                <a:gd name="connsiteX3" fmla="*/ 540375 w 1536185"/>
                <a:gd name="connsiteY3" fmla="*/ 1294431 h 2527397"/>
                <a:gd name="connsiteX4" fmla="*/ 695978 w 1536185"/>
                <a:gd name="connsiteY4" fmla="*/ 1100835 h 2527397"/>
                <a:gd name="connsiteX5" fmla="*/ 933859 w 1536185"/>
                <a:gd name="connsiteY5" fmla="*/ 856178 h 2527397"/>
                <a:gd name="connsiteX6" fmla="*/ 930229 w 1536185"/>
                <a:gd name="connsiteY6" fmla="*/ 527307 h 2527397"/>
                <a:gd name="connsiteX7" fmla="*/ 783822 w 1536185"/>
                <a:gd name="connsiteY7" fmla="*/ 461484 h 2527397"/>
                <a:gd name="connsiteX8" fmla="*/ 631849 w 1536185"/>
                <a:gd name="connsiteY8" fmla="*/ 540375 h 2527397"/>
                <a:gd name="connsiteX9" fmla="*/ 556589 w 1536185"/>
                <a:gd name="connsiteY9" fmla="*/ 748491 h 2527397"/>
                <a:gd name="connsiteX10" fmla="*/ 0 w 1536185"/>
                <a:gd name="connsiteY10" fmla="*/ 748491 h 2527397"/>
                <a:gd name="connsiteX11" fmla="*/ 255305 w 1536185"/>
                <a:gd name="connsiteY11" fmla="*/ 199404 h 2527397"/>
                <a:gd name="connsiteX12" fmla="*/ 799068 w 1536185"/>
                <a:gd name="connsiteY12" fmla="*/ 0 h 2527397"/>
                <a:gd name="connsiteX13" fmla="*/ 1331456 w 1536185"/>
                <a:gd name="connsiteY13" fmla="*/ 178350 h 2527397"/>
                <a:gd name="connsiteX14" fmla="*/ 1536184 w 1536185"/>
                <a:gd name="connsiteY14" fmla="*/ 671536 h 2527397"/>
                <a:gd name="connsiteX15" fmla="*/ 1501095 w 1536185"/>
                <a:gd name="connsiteY15" fmla="*/ 879410 h 2527397"/>
                <a:gd name="connsiteX16" fmla="*/ 1452696 w 1536185"/>
                <a:gd name="connsiteY16" fmla="*/ 977418 h 2527397"/>
                <a:gd name="connsiteX17" fmla="*/ 1387357 w 1536185"/>
                <a:gd name="connsiteY17" fmla="*/ 1066472 h 2527397"/>
                <a:gd name="connsiteX18" fmla="*/ 1319357 w 1536185"/>
                <a:gd name="connsiteY18" fmla="*/ 1143426 h 2527397"/>
                <a:gd name="connsiteX19" fmla="*/ 1160124 w 1536185"/>
                <a:gd name="connsiteY19" fmla="*/ 1300723 h 2527397"/>
                <a:gd name="connsiteX20" fmla="*/ 1060422 w 1536185"/>
                <a:gd name="connsiteY20" fmla="*/ 1421721 h 2527397"/>
                <a:gd name="connsiteX21" fmla="*/ 1036223 w 1536185"/>
                <a:gd name="connsiteY21" fmla="*/ 1563530 h 2527397"/>
                <a:gd name="connsiteX22" fmla="*/ 558524 w 1536185"/>
                <a:gd name="connsiteY22" fmla="*/ 2438100 h 2527397"/>
                <a:gd name="connsiteX23" fmla="*/ 556794 w 1536185"/>
                <a:gd name="connsiteY23" fmla="*/ 2002775 h 2527397"/>
                <a:gd name="connsiteX24" fmla="*/ 776320 w 1536185"/>
                <a:gd name="connsiteY24" fmla="*/ 1911760 h 2527397"/>
                <a:gd name="connsiteX25" fmla="*/ 1083133 w 1536185"/>
                <a:gd name="connsiteY25" fmla="*/ 2220570 h 2527397"/>
                <a:gd name="connsiteX26" fmla="*/ 774316 w 1536185"/>
                <a:gd name="connsiteY26" fmla="*/ 2527396 h 2527397"/>
                <a:gd name="connsiteX27" fmla="*/ 558524 w 1536185"/>
                <a:gd name="connsiteY27" fmla="*/ 2438100 h 2527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536185" h="2527397">
                  <a:moveTo>
                    <a:pt x="1035981" y="1771887"/>
                  </a:moveTo>
                  <a:lnTo>
                    <a:pt x="503592" y="1771887"/>
                  </a:lnTo>
                  <a:lnTo>
                    <a:pt x="503592" y="1509565"/>
                  </a:lnTo>
                  <a:cubicBezTo>
                    <a:pt x="503592" y="1414050"/>
                    <a:pt x="515853" y="1342346"/>
                    <a:pt x="540375" y="1294431"/>
                  </a:cubicBezTo>
                  <a:cubicBezTo>
                    <a:pt x="564896" y="1246516"/>
                    <a:pt x="616765" y="1181976"/>
                    <a:pt x="695978" y="1100835"/>
                  </a:cubicBezTo>
                  <a:lnTo>
                    <a:pt x="933859" y="856178"/>
                  </a:lnTo>
                  <a:cubicBezTo>
                    <a:pt x="1005189" y="757711"/>
                    <a:pt x="1003715" y="624178"/>
                    <a:pt x="930229" y="527307"/>
                  </a:cubicBezTo>
                  <a:cubicBezTo>
                    <a:pt x="894193" y="483966"/>
                    <a:pt x="840166" y="459670"/>
                    <a:pt x="783822" y="461484"/>
                  </a:cubicBezTo>
                  <a:cubicBezTo>
                    <a:pt x="723335" y="461460"/>
                    <a:pt x="666626" y="490887"/>
                    <a:pt x="631849" y="540375"/>
                  </a:cubicBezTo>
                  <a:cubicBezTo>
                    <a:pt x="587690" y="601285"/>
                    <a:pt x="561605" y="673424"/>
                    <a:pt x="556589" y="748491"/>
                  </a:cubicBezTo>
                  <a:lnTo>
                    <a:pt x="0" y="748491"/>
                  </a:lnTo>
                  <a:cubicBezTo>
                    <a:pt x="25651" y="515207"/>
                    <a:pt x="110754" y="332186"/>
                    <a:pt x="255305" y="199404"/>
                  </a:cubicBezTo>
                  <a:cubicBezTo>
                    <a:pt x="399856" y="66628"/>
                    <a:pt x="581110" y="162"/>
                    <a:pt x="799068" y="0"/>
                  </a:cubicBezTo>
                  <a:cubicBezTo>
                    <a:pt x="1017185" y="0"/>
                    <a:pt x="1194650" y="59451"/>
                    <a:pt x="1331456" y="178350"/>
                  </a:cubicBezTo>
                  <a:cubicBezTo>
                    <a:pt x="1468264" y="297242"/>
                    <a:pt x="1536506" y="461654"/>
                    <a:pt x="1536184" y="671536"/>
                  </a:cubicBezTo>
                  <a:cubicBezTo>
                    <a:pt x="1536184" y="764704"/>
                    <a:pt x="1524327" y="834157"/>
                    <a:pt x="1501095" y="879410"/>
                  </a:cubicBezTo>
                  <a:cubicBezTo>
                    <a:pt x="1477864" y="924663"/>
                    <a:pt x="1461408" y="957574"/>
                    <a:pt x="1452696" y="977418"/>
                  </a:cubicBezTo>
                  <a:cubicBezTo>
                    <a:pt x="1434411" y="1009506"/>
                    <a:pt x="1412486" y="1039393"/>
                    <a:pt x="1387357" y="1066472"/>
                  </a:cubicBezTo>
                  <a:cubicBezTo>
                    <a:pt x="1353720" y="1106159"/>
                    <a:pt x="1330973" y="1131569"/>
                    <a:pt x="1319357" y="1143426"/>
                  </a:cubicBezTo>
                  <a:cubicBezTo>
                    <a:pt x="1263214" y="1199400"/>
                    <a:pt x="1210137" y="1251840"/>
                    <a:pt x="1160124" y="1300723"/>
                  </a:cubicBezTo>
                  <a:cubicBezTo>
                    <a:pt x="1121100" y="1335909"/>
                    <a:pt x="1087504" y="1376685"/>
                    <a:pt x="1060422" y="1421721"/>
                  </a:cubicBezTo>
                  <a:cubicBezTo>
                    <a:pt x="1041752" y="1466562"/>
                    <a:pt x="1033478" y="1515034"/>
                    <a:pt x="1036223" y="1563530"/>
                  </a:cubicBezTo>
                  <a:close/>
                  <a:moveTo>
                    <a:pt x="558524" y="2438100"/>
                  </a:moveTo>
                  <a:cubicBezTo>
                    <a:pt x="437837" y="2318360"/>
                    <a:pt x="437062" y="2123482"/>
                    <a:pt x="556794" y="2002775"/>
                  </a:cubicBezTo>
                  <a:cubicBezTo>
                    <a:pt x="614834" y="1944285"/>
                    <a:pt x="693911" y="1911495"/>
                    <a:pt x="776320" y="1911760"/>
                  </a:cubicBezTo>
                  <a:cubicBezTo>
                    <a:pt x="946321" y="1912317"/>
                    <a:pt x="1083688" y="2050569"/>
                    <a:pt x="1083133" y="2220570"/>
                  </a:cubicBezTo>
                  <a:cubicBezTo>
                    <a:pt x="1082579" y="2390572"/>
                    <a:pt x="944318" y="2527953"/>
                    <a:pt x="774316" y="2527396"/>
                  </a:cubicBezTo>
                  <a:cubicBezTo>
                    <a:pt x="693449" y="2527130"/>
                    <a:pt x="615933" y="2495065"/>
                    <a:pt x="558524" y="2438100"/>
                  </a:cubicBezTo>
                  <a:close/>
                </a:path>
              </a:pathLst>
            </a:custGeom>
            <a:solidFill>
              <a:srgbClr val="FF2424"/>
            </a:solidFill>
            <a:ln w="24176" cap="flat">
              <a:noFill/>
              <a:prstDash val="solid"/>
              <a:miter/>
            </a:ln>
            <a:effectLst>
              <a:outerShdw blurRad="50800" dist="38100" dir="8100000" sx="102000" sy="102000" algn="tr" rotWithShape="0">
                <a:schemeClr val="bg1">
                  <a:alpha val="40000"/>
                </a:schemeClr>
              </a:outerShdw>
            </a:effectLst>
          </p:spPr>
          <p:txBody>
            <a:bodyPr rtlCol="0" anchor="ctr"/>
            <a:lstStyle/>
            <a:p>
              <a:endParaRPr lang="en-IN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C202F55-D699-7B61-3439-CB4740AB9864}"/>
                </a:ext>
              </a:extLst>
            </p:cNvPr>
            <p:cNvSpPr/>
            <p:nvPr/>
          </p:nvSpPr>
          <p:spPr>
            <a:xfrm>
              <a:off x="3277000" y="2096333"/>
              <a:ext cx="1586761" cy="2575606"/>
            </a:xfrm>
            <a:custGeom>
              <a:avLst/>
              <a:gdLst>
                <a:gd name="connsiteX0" fmla="*/ 803907 w 1586761"/>
                <a:gd name="connsiteY0" fmla="*/ 2575553 h 2575606"/>
                <a:gd name="connsiteX1" fmla="*/ 568204 w 1586761"/>
                <a:gd name="connsiteY1" fmla="*/ 2478755 h 2575606"/>
                <a:gd name="connsiteX2" fmla="*/ 568204 w 1586761"/>
                <a:gd name="connsiteY2" fmla="*/ 2478755 h 2575606"/>
                <a:gd name="connsiteX3" fmla="*/ 566326 w 1586761"/>
                <a:gd name="connsiteY3" fmla="*/ 2009212 h 2575606"/>
                <a:gd name="connsiteX4" fmla="*/ 803907 w 1586761"/>
                <a:gd name="connsiteY4" fmla="*/ 1911034 h 2575606"/>
                <a:gd name="connsiteX5" fmla="*/ 1144767 w 1586761"/>
                <a:gd name="connsiteY5" fmla="*/ 2233977 h 2575606"/>
                <a:gd name="connsiteX6" fmla="*/ 821832 w 1586761"/>
                <a:gd name="connsiteY6" fmla="*/ 2574827 h 2575606"/>
                <a:gd name="connsiteX7" fmla="*/ 803907 w 1586761"/>
                <a:gd name="connsiteY7" fmla="*/ 2574827 h 2575606"/>
                <a:gd name="connsiteX8" fmla="*/ 803907 w 1586761"/>
                <a:gd name="connsiteY8" fmla="*/ 1960159 h 2575606"/>
                <a:gd name="connsiteX9" fmla="*/ 521119 w 1586761"/>
                <a:gd name="connsiteY9" fmla="*/ 2247020 h 2575606"/>
                <a:gd name="connsiteX10" fmla="*/ 602326 w 1586761"/>
                <a:gd name="connsiteY10" fmla="*/ 2444149 h 2575606"/>
                <a:gd name="connsiteX11" fmla="*/ 602326 w 1586761"/>
                <a:gd name="connsiteY11" fmla="*/ 2444149 h 2575606"/>
                <a:gd name="connsiteX12" fmla="*/ 1005247 w 1586761"/>
                <a:gd name="connsiteY12" fmla="*/ 2444149 h 2575606"/>
                <a:gd name="connsiteX13" fmla="*/ 1004896 w 1586761"/>
                <a:gd name="connsiteY13" fmla="*/ 2043043 h 2575606"/>
                <a:gd name="connsiteX14" fmla="*/ 803907 w 1586761"/>
                <a:gd name="connsiteY14" fmla="*/ 1960159 h 2575606"/>
                <a:gd name="connsiteX15" fmla="*/ 1086800 w 1586761"/>
                <a:gd name="connsiteY15" fmla="*/ 1820286 h 2575606"/>
                <a:gd name="connsiteX16" fmla="*/ 506012 w 1586761"/>
                <a:gd name="connsiteY16" fmla="*/ 1820286 h 2575606"/>
                <a:gd name="connsiteX17" fmla="*/ 506012 w 1586761"/>
                <a:gd name="connsiteY17" fmla="*/ 1533764 h 2575606"/>
                <a:gd name="connsiteX18" fmla="*/ 545457 w 1586761"/>
                <a:gd name="connsiteY18" fmla="*/ 1307741 h 2575606"/>
                <a:gd name="connsiteX19" fmla="*/ 705173 w 1586761"/>
                <a:gd name="connsiteY19" fmla="*/ 1107611 h 2575606"/>
                <a:gd name="connsiteX20" fmla="*/ 943055 w 1586761"/>
                <a:gd name="connsiteY20" fmla="*/ 862954 h 2575606"/>
                <a:gd name="connsiteX21" fmla="*/ 938457 w 1586761"/>
                <a:gd name="connsiteY21" fmla="*/ 566510 h 2575606"/>
                <a:gd name="connsiteX22" fmla="*/ 810441 w 1586761"/>
                <a:gd name="connsiteY22" fmla="*/ 509883 h 2575606"/>
                <a:gd name="connsiteX23" fmla="*/ 677586 w 1586761"/>
                <a:gd name="connsiteY23" fmla="*/ 579336 h 2575606"/>
                <a:gd name="connsiteX24" fmla="*/ 607165 w 1586761"/>
                <a:gd name="connsiteY24" fmla="*/ 775110 h 2575606"/>
                <a:gd name="connsiteX25" fmla="*/ 604987 w 1586761"/>
                <a:gd name="connsiteY25" fmla="*/ 796648 h 2575606"/>
                <a:gd name="connsiteX26" fmla="*/ 0 w 1586761"/>
                <a:gd name="connsiteY26" fmla="*/ 796648 h 2575606"/>
                <a:gd name="connsiteX27" fmla="*/ 3146 w 1586761"/>
                <a:gd name="connsiteY27" fmla="*/ 770028 h 2575606"/>
                <a:gd name="connsiteX28" fmla="*/ 266194 w 1586761"/>
                <a:gd name="connsiteY28" fmla="*/ 205696 h 2575606"/>
                <a:gd name="connsiteX29" fmla="*/ 826171 w 1586761"/>
                <a:gd name="connsiteY29" fmla="*/ 0 h 2575606"/>
                <a:gd name="connsiteX30" fmla="*/ 1373806 w 1586761"/>
                <a:gd name="connsiteY30" fmla="*/ 184158 h 2575606"/>
                <a:gd name="connsiteX31" fmla="*/ 1586761 w 1586761"/>
                <a:gd name="connsiteY31" fmla="*/ 695736 h 2575606"/>
                <a:gd name="connsiteX32" fmla="*/ 1549010 w 1586761"/>
                <a:gd name="connsiteY32" fmla="*/ 914741 h 2575606"/>
                <a:gd name="connsiteX33" fmla="*/ 1500611 w 1586761"/>
                <a:gd name="connsiteY33" fmla="*/ 1011539 h 2575606"/>
                <a:gd name="connsiteX34" fmla="*/ 1432368 w 1586761"/>
                <a:gd name="connsiteY34" fmla="*/ 1106159 h 2575606"/>
                <a:gd name="connsiteX35" fmla="*/ 1362916 w 1586761"/>
                <a:gd name="connsiteY35" fmla="*/ 1184323 h 2575606"/>
                <a:gd name="connsiteX36" fmla="*/ 1203683 w 1586761"/>
                <a:gd name="connsiteY36" fmla="*/ 1341862 h 2575606"/>
                <a:gd name="connsiteX37" fmla="*/ 1108579 w 1586761"/>
                <a:gd name="connsiteY37" fmla="*/ 1456326 h 2575606"/>
                <a:gd name="connsiteX38" fmla="*/ 1086800 w 1586761"/>
                <a:gd name="connsiteY38" fmla="*/ 1587003 h 2575606"/>
                <a:gd name="connsiteX39" fmla="*/ 554411 w 1586761"/>
                <a:gd name="connsiteY39" fmla="*/ 1771887 h 2575606"/>
                <a:gd name="connsiteX40" fmla="*/ 1038401 w 1586761"/>
                <a:gd name="connsiteY40" fmla="*/ 1771887 h 2575606"/>
                <a:gd name="connsiteX41" fmla="*/ 1038401 w 1586761"/>
                <a:gd name="connsiteY41" fmla="*/ 1586277 h 2575606"/>
                <a:gd name="connsiteX42" fmla="*/ 1065504 w 1586761"/>
                <a:gd name="connsiteY42" fmla="*/ 1433337 h 2575606"/>
                <a:gd name="connsiteX43" fmla="*/ 1169804 w 1586761"/>
                <a:gd name="connsiteY43" fmla="*/ 1306531 h 2575606"/>
                <a:gd name="connsiteX44" fmla="*/ 1328795 w 1586761"/>
                <a:gd name="connsiteY44" fmla="*/ 1149476 h 2575606"/>
                <a:gd name="connsiteX45" fmla="*/ 1395585 w 1586761"/>
                <a:gd name="connsiteY45" fmla="*/ 1073974 h 2575606"/>
                <a:gd name="connsiteX46" fmla="*/ 1456810 w 1586761"/>
                <a:gd name="connsiteY46" fmla="*/ 990244 h 2575606"/>
                <a:gd name="connsiteX47" fmla="*/ 1505209 w 1586761"/>
                <a:gd name="connsiteY47" fmla="*/ 891510 h 2575606"/>
                <a:gd name="connsiteX48" fmla="*/ 1537636 w 1586761"/>
                <a:gd name="connsiteY48" fmla="*/ 694526 h 2575606"/>
                <a:gd name="connsiteX49" fmla="*/ 1341136 w 1586761"/>
                <a:gd name="connsiteY49" fmla="*/ 219489 h 2575606"/>
                <a:gd name="connsiteX50" fmla="*/ 825445 w 1586761"/>
                <a:gd name="connsiteY50" fmla="*/ 47189 h 2575606"/>
                <a:gd name="connsiteX51" fmla="*/ 298138 w 1586761"/>
                <a:gd name="connsiteY51" fmla="*/ 240785 h 2575606"/>
                <a:gd name="connsiteX52" fmla="*/ 53723 w 1586761"/>
                <a:gd name="connsiteY52" fmla="*/ 748974 h 2575606"/>
                <a:gd name="connsiteX53" fmla="*/ 561912 w 1586761"/>
                <a:gd name="connsiteY53" fmla="*/ 748974 h 2575606"/>
                <a:gd name="connsiteX54" fmla="*/ 639351 w 1586761"/>
                <a:gd name="connsiteY54" fmla="*/ 550297 h 2575606"/>
                <a:gd name="connsiteX55" fmla="*/ 810441 w 1586761"/>
                <a:gd name="connsiteY55" fmla="*/ 461484 h 2575606"/>
                <a:gd name="connsiteX56" fmla="*/ 975966 w 1586761"/>
                <a:gd name="connsiteY56" fmla="*/ 536745 h 2575606"/>
                <a:gd name="connsiteX57" fmla="*/ 979838 w 1586761"/>
                <a:gd name="connsiteY57" fmla="*/ 895382 h 2575606"/>
                <a:gd name="connsiteX58" fmla="*/ 740747 w 1586761"/>
                <a:gd name="connsiteY58" fmla="*/ 1141491 h 2575606"/>
                <a:gd name="connsiteX59" fmla="*/ 589258 w 1586761"/>
                <a:gd name="connsiteY59" fmla="*/ 1329763 h 2575606"/>
                <a:gd name="connsiteX60" fmla="*/ 555137 w 1586761"/>
                <a:gd name="connsiteY60" fmla="*/ 1533764 h 2575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1586761" h="2575606">
                  <a:moveTo>
                    <a:pt x="803907" y="2575553"/>
                  </a:moveTo>
                  <a:cubicBezTo>
                    <a:pt x="715352" y="2577174"/>
                    <a:pt x="630061" y="2542133"/>
                    <a:pt x="568204" y="2478755"/>
                  </a:cubicBezTo>
                  <a:lnTo>
                    <a:pt x="568204" y="2478755"/>
                  </a:lnTo>
                  <a:cubicBezTo>
                    <a:pt x="438025" y="2349602"/>
                    <a:pt x="437186" y="2139405"/>
                    <a:pt x="566326" y="2009212"/>
                  </a:cubicBezTo>
                  <a:cubicBezTo>
                    <a:pt x="629124" y="1945906"/>
                    <a:pt x="714744" y="1910526"/>
                    <a:pt x="803907" y="1911034"/>
                  </a:cubicBezTo>
                  <a:cubicBezTo>
                    <a:pt x="987209" y="1906074"/>
                    <a:pt x="1139816" y="2050666"/>
                    <a:pt x="1144767" y="2233977"/>
                  </a:cubicBezTo>
                  <a:cubicBezTo>
                    <a:pt x="1149716" y="2417264"/>
                    <a:pt x="1005134" y="2569866"/>
                    <a:pt x="821832" y="2574827"/>
                  </a:cubicBezTo>
                  <a:cubicBezTo>
                    <a:pt x="815860" y="2574996"/>
                    <a:pt x="809882" y="2574996"/>
                    <a:pt x="803907" y="2574827"/>
                  </a:cubicBezTo>
                  <a:close/>
                  <a:moveTo>
                    <a:pt x="803907" y="1960159"/>
                  </a:moveTo>
                  <a:cubicBezTo>
                    <a:pt x="646606" y="1961273"/>
                    <a:pt x="519996" y="2089700"/>
                    <a:pt x="521119" y="2247020"/>
                  </a:cubicBezTo>
                  <a:cubicBezTo>
                    <a:pt x="521644" y="2320756"/>
                    <a:pt x="550756" y="2391419"/>
                    <a:pt x="602326" y="2444149"/>
                  </a:cubicBezTo>
                  <a:lnTo>
                    <a:pt x="602326" y="2444149"/>
                  </a:lnTo>
                  <a:cubicBezTo>
                    <a:pt x="714377" y="2553483"/>
                    <a:pt x="893196" y="2553483"/>
                    <a:pt x="1005247" y="2444149"/>
                  </a:cubicBezTo>
                  <a:cubicBezTo>
                    <a:pt x="1115909" y="2333292"/>
                    <a:pt x="1115752" y="2153707"/>
                    <a:pt x="1004896" y="2043043"/>
                  </a:cubicBezTo>
                  <a:cubicBezTo>
                    <a:pt x="951570" y="1989828"/>
                    <a:pt x="879255" y="1959990"/>
                    <a:pt x="803907" y="1960159"/>
                  </a:cubicBezTo>
                  <a:close/>
                  <a:moveTo>
                    <a:pt x="1086800" y="1820286"/>
                  </a:moveTo>
                  <a:lnTo>
                    <a:pt x="506012" y="1820286"/>
                  </a:lnTo>
                  <a:lnTo>
                    <a:pt x="506012" y="1533764"/>
                  </a:lnTo>
                  <a:cubicBezTo>
                    <a:pt x="506012" y="1433337"/>
                    <a:pt x="518837" y="1359286"/>
                    <a:pt x="545457" y="1307741"/>
                  </a:cubicBezTo>
                  <a:cubicBezTo>
                    <a:pt x="572076" y="1256196"/>
                    <a:pt x="623621" y="1191825"/>
                    <a:pt x="705173" y="1107611"/>
                  </a:cubicBezTo>
                  <a:lnTo>
                    <a:pt x="943055" y="862954"/>
                  </a:lnTo>
                  <a:cubicBezTo>
                    <a:pt x="1005683" y="773513"/>
                    <a:pt x="1003827" y="653967"/>
                    <a:pt x="938457" y="566510"/>
                  </a:cubicBezTo>
                  <a:cubicBezTo>
                    <a:pt x="906813" y="528880"/>
                    <a:pt x="859566" y="507996"/>
                    <a:pt x="810441" y="509883"/>
                  </a:cubicBezTo>
                  <a:cubicBezTo>
                    <a:pt x="757430" y="509787"/>
                    <a:pt x="707753" y="535753"/>
                    <a:pt x="677586" y="579336"/>
                  </a:cubicBezTo>
                  <a:cubicBezTo>
                    <a:pt x="636411" y="636810"/>
                    <a:pt x="612030" y="704593"/>
                    <a:pt x="607165" y="775110"/>
                  </a:cubicBezTo>
                  <a:lnTo>
                    <a:pt x="604987" y="796648"/>
                  </a:lnTo>
                  <a:lnTo>
                    <a:pt x="0" y="796648"/>
                  </a:lnTo>
                  <a:lnTo>
                    <a:pt x="3146" y="770028"/>
                  </a:lnTo>
                  <a:cubicBezTo>
                    <a:pt x="29281" y="531905"/>
                    <a:pt x="117852" y="341939"/>
                    <a:pt x="266194" y="205696"/>
                  </a:cubicBezTo>
                  <a:cubicBezTo>
                    <a:pt x="414537" y="69453"/>
                    <a:pt x="603052" y="0"/>
                    <a:pt x="826171" y="0"/>
                  </a:cubicBezTo>
                  <a:cubicBezTo>
                    <a:pt x="1049290" y="0"/>
                    <a:pt x="1233449" y="61951"/>
                    <a:pt x="1373806" y="184158"/>
                  </a:cubicBezTo>
                  <a:cubicBezTo>
                    <a:pt x="1514163" y="306366"/>
                    <a:pt x="1586761" y="479392"/>
                    <a:pt x="1586761" y="695736"/>
                  </a:cubicBezTo>
                  <a:cubicBezTo>
                    <a:pt x="1586761" y="792534"/>
                    <a:pt x="1574420" y="865132"/>
                    <a:pt x="1549010" y="914741"/>
                  </a:cubicBezTo>
                  <a:cubicBezTo>
                    <a:pt x="1523601" y="964350"/>
                    <a:pt x="1509565" y="992663"/>
                    <a:pt x="1500611" y="1011539"/>
                  </a:cubicBezTo>
                  <a:cubicBezTo>
                    <a:pt x="1481685" y="1045660"/>
                    <a:pt x="1458777" y="1077434"/>
                    <a:pt x="1432368" y="1106159"/>
                  </a:cubicBezTo>
                  <a:cubicBezTo>
                    <a:pt x="1398005" y="1146330"/>
                    <a:pt x="1375258" y="1171982"/>
                    <a:pt x="1362916" y="1184323"/>
                  </a:cubicBezTo>
                  <a:cubicBezTo>
                    <a:pt x="1306935" y="1240466"/>
                    <a:pt x="1253856" y="1292979"/>
                    <a:pt x="1203683" y="1341862"/>
                  </a:cubicBezTo>
                  <a:cubicBezTo>
                    <a:pt x="1166629" y="1375234"/>
                    <a:pt x="1134596" y="1413783"/>
                    <a:pt x="1108579" y="1456326"/>
                  </a:cubicBezTo>
                  <a:cubicBezTo>
                    <a:pt x="1091586" y="1497683"/>
                    <a:pt x="1084143" y="1542355"/>
                    <a:pt x="1086800" y="1587003"/>
                  </a:cubicBezTo>
                  <a:close/>
                  <a:moveTo>
                    <a:pt x="554411" y="1771887"/>
                  </a:moveTo>
                  <a:lnTo>
                    <a:pt x="1038401" y="1771887"/>
                  </a:lnTo>
                  <a:lnTo>
                    <a:pt x="1038401" y="1586277"/>
                  </a:lnTo>
                  <a:cubicBezTo>
                    <a:pt x="1035530" y="1533885"/>
                    <a:pt x="1044806" y="1481542"/>
                    <a:pt x="1065504" y="1433337"/>
                  </a:cubicBezTo>
                  <a:cubicBezTo>
                    <a:pt x="1093810" y="1386148"/>
                    <a:pt x="1128960" y="1343411"/>
                    <a:pt x="1169804" y="1306531"/>
                  </a:cubicBezTo>
                  <a:cubicBezTo>
                    <a:pt x="1219977" y="1258132"/>
                    <a:pt x="1272974" y="1205789"/>
                    <a:pt x="1328795" y="1149476"/>
                  </a:cubicBezTo>
                  <a:cubicBezTo>
                    <a:pt x="1339926" y="1138103"/>
                    <a:pt x="1362432" y="1112693"/>
                    <a:pt x="1395585" y="1073974"/>
                  </a:cubicBezTo>
                  <a:cubicBezTo>
                    <a:pt x="1419255" y="1048613"/>
                    <a:pt x="1439810" y="1020493"/>
                    <a:pt x="1456810" y="990244"/>
                  </a:cubicBezTo>
                  <a:cubicBezTo>
                    <a:pt x="1466248" y="970400"/>
                    <a:pt x="1482219" y="937973"/>
                    <a:pt x="1505209" y="891510"/>
                  </a:cubicBezTo>
                  <a:cubicBezTo>
                    <a:pt x="1526746" y="849644"/>
                    <a:pt x="1537636" y="783338"/>
                    <a:pt x="1537636" y="694526"/>
                  </a:cubicBezTo>
                  <a:cubicBezTo>
                    <a:pt x="1537636" y="492944"/>
                    <a:pt x="1471572" y="332985"/>
                    <a:pt x="1341136" y="219489"/>
                  </a:cubicBezTo>
                  <a:cubicBezTo>
                    <a:pt x="1210701" y="105994"/>
                    <a:pt x="1036465" y="47189"/>
                    <a:pt x="825445" y="47189"/>
                  </a:cubicBezTo>
                  <a:cubicBezTo>
                    <a:pt x="614425" y="47189"/>
                    <a:pt x="438253" y="112044"/>
                    <a:pt x="298138" y="240785"/>
                  </a:cubicBezTo>
                  <a:cubicBezTo>
                    <a:pt x="164315" y="363961"/>
                    <a:pt x="82036" y="534325"/>
                    <a:pt x="53723" y="748974"/>
                  </a:cubicBezTo>
                  <a:lnTo>
                    <a:pt x="561912" y="748974"/>
                  </a:lnTo>
                  <a:cubicBezTo>
                    <a:pt x="569816" y="677102"/>
                    <a:pt x="596525" y="608569"/>
                    <a:pt x="639351" y="550297"/>
                  </a:cubicBezTo>
                  <a:cubicBezTo>
                    <a:pt x="678573" y="494662"/>
                    <a:pt x="742373" y="461557"/>
                    <a:pt x="810441" y="461484"/>
                  </a:cubicBezTo>
                  <a:cubicBezTo>
                    <a:pt x="874258" y="459766"/>
                    <a:pt x="935316" y="487523"/>
                    <a:pt x="975966" y="536745"/>
                  </a:cubicBezTo>
                  <a:cubicBezTo>
                    <a:pt x="1056337" y="642303"/>
                    <a:pt x="1057910" y="788105"/>
                    <a:pt x="979838" y="895382"/>
                  </a:cubicBezTo>
                  <a:lnTo>
                    <a:pt x="740747" y="1141491"/>
                  </a:lnTo>
                  <a:cubicBezTo>
                    <a:pt x="663550" y="1220865"/>
                    <a:pt x="612489" y="1284268"/>
                    <a:pt x="589258" y="1329763"/>
                  </a:cubicBezTo>
                  <a:cubicBezTo>
                    <a:pt x="566026" y="1375258"/>
                    <a:pt x="555137" y="1442532"/>
                    <a:pt x="555137" y="1533764"/>
                  </a:cubicBezTo>
                  <a:close/>
                </a:path>
              </a:pathLst>
            </a:custGeom>
            <a:solidFill>
              <a:srgbClr val="FFFFFF"/>
            </a:solidFill>
            <a:ln w="241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 dirty="0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3D95858-F205-4754-D063-F6C7E683D9D4}"/>
              </a:ext>
            </a:extLst>
          </p:cNvPr>
          <p:cNvSpPr txBox="1"/>
          <p:nvPr/>
        </p:nvSpPr>
        <p:spPr>
          <a:xfrm>
            <a:off x="4529598" y="2828050"/>
            <a:ext cx="41352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eorgia" panose="02040502050405020303" pitchFamily="18" charset="0"/>
                <a:ea typeface="Cambria" panose="02040503050406030204" pitchFamily="18" charset="0"/>
                <a:cs typeface="+mj-cs"/>
              </a:rPr>
              <a:t>Thank you any questions</a:t>
            </a:r>
            <a:endParaRPr lang="en-IN" sz="4400" dirty="0">
              <a:latin typeface="Georgia" panose="02040502050405020303" pitchFamily="18" charset="0"/>
              <a:ea typeface="Cambria" panose="020405030504060302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55563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4A8953-BE8D-B86F-5D41-F987186A9E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231D8-AC17-CB91-DA28-7151C62E1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Free RTOS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2F63E8-115F-CD1B-9812-7D290887F2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FA3E8295-F718-1C2A-8152-8F0E729C89B4}"/>
              </a:ext>
            </a:extLst>
          </p:cNvPr>
          <p:cNvSpPr txBox="1">
            <a:spLocks/>
          </p:cNvSpPr>
          <p:nvPr/>
        </p:nvSpPr>
        <p:spPr>
          <a:xfrm>
            <a:off x="444500" y="1317804"/>
            <a:ext cx="10943947" cy="5401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Free RTOS is an open source real time operating system currently maintained by Amazon AWS and available under MIT license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It is ideally suited to deeply embedded real-time applications that use microcontrollers or small microprocessors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Applications usually include a mix of both hard and soft real-time requirements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FreeRTOS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is a real-time kernel (or real-time scheduler) on top of which embedded applications can be built to meet their hard real-time requirements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603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5DF51A-BFCB-F59A-88A7-E9468D8D9A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C9F60-EC79-5052-B83A-59EAB397C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Free RTOS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3C8344F-69D6-7975-13E5-6A30F1C729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13B019E8-1703-D4D0-E5D1-2C60BAB03DD0}"/>
              </a:ext>
            </a:extLst>
          </p:cNvPr>
          <p:cNvSpPr txBox="1">
            <a:spLocks/>
          </p:cNvSpPr>
          <p:nvPr/>
        </p:nvSpPr>
        <p:spPr>
          <a:xfrm>
            <a:off x="444500" y="1317804"/>
            <a:ext cx="10943947" cy="5401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It allows applications to be organized as a collection of independent threads of execution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On a processor that has only one core, only a single thread can be executing at any one time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Kernel decides which thread should be executing by examining the priority assigned to each thread by the application designer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 </a:t>
            </a: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FreeRTOS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each thread of execution is called a ‘task’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808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BE7480-FE1F-9D9B-344F-A8F53022D7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71FC1-0C94-1DD5-AB83-7B67F7F1E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Free RTOS Features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08B6052-BF15-99E6-0A85-99AB7E55A8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0757D8C4-15FB-0D9C-82AE-C27E22572382}"/>
              </a:ext>
            </a:extLst>
          </p:cNvPr>
          <p:cNvSpPr txBox="1">
            <a:spLocks/>
          </p:cNvSpPr>
          <p:nvPr/>
        </p:nvSpPr>
        <p:spPr>
          <a:xfrm>
            <a:off x="444500" y="1317804"/>
            <a:ext cx="10943947" cy="5401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Pre-emptive or co-operative operation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Very flexible task priority assignment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Queues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Binary semaphores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Mutexes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Software timers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Stack overflow checking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Trace recording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Full interrupt nesting model (for some architectures)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808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84812C-FAF1-D6DF-9BBA-566CF0EAAF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65BA9-E3D6-1233-15FB-AE806A5B1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Task Functions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CF1D3CE-A838-DE6A-59F8-F1F5EA4963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8E3961C6-20B2-14CA-2390-C5F2E54D2794}"/>
              </a:ext>
            </a:extLst>
          </p:cNvPr>
          <p:cNvSpPr txBox="1">
            <a:spLocks/>
          </p:cNvSpPr>
          <p:nvPr/>
        </p:nvSpPr>
        <p:spPr>
          <a:xfrm>
            <a:off x="444500" y="1317804"/>
            <a:ext cx="10943947" cy="540197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Tasks are implemented as C functions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Only thing special about them is their prototype, which must return void and take a void pointer parameter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  <a:r>
              <a:rPr lang="en-IN" sz="2400" b="1" i="0" u="none" strike="noStrike" baseline="0" dirty="0">
                <a:latin typeface="Courier New,Bold"/>
              </a:rPr>
              <a:t>void </a:t>
            </a:r>
            <a:r>
              <a:rPr lang="en-IN" sz="2400" b="1" i="0" u="none" strike="noStrike" baseline="0" dirty="0" err="1">
                <a:latin typeface="Courier New,Bold"/>
              </a:rPr>
              <a:t>ATaskFunction</a:t>
            </a:r>
            <a:r>
              <a:rPr lang="en-IN" sz="2400" b="1" i="0" u="none" strike="noStrike" baseline="0" dirty="0">
                <a:latin typeface="Courier New,Bold"/>
              </a:rPr>
              <a:t>( void *</a:t>
            </a:r>
            <a:r>
              <a:rPr lang="en-IN" sz="2400" b="1" i="0" u="none" strike="noStrike" baseline="0" dirty="0" err="1">
                <a:latin typeface="Courier New,Bold"/>
              </a:rPr>
              <a:t>pvParameters</a:t>
            </a:r>
            <a:r>
              <a:rPr lang="en-IN" sz="2400" b="1" i="0" u="none" strike="noStrike" baseline="0" dirty="0">
                <a:latin typeface="Courier New,Bold"/>
              </a:rPr>
              <a:t> );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Each task has an entry point, will normally run forever within an  infinite loop, and will not exit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They must not contain a ‘return’ statement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If a task is no longer required, it should instead be explicitly deleted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single task function definition can be used to create any number of tasks—each created task being a separate execution instance</a:t>
            </a:r>
          </a:p>
        </p:txBody>
      </p:sp>
    </p:spTree>
    <p:extLst>
      <p:ext uri="{BB962C8B-B14F-4D97-AF65-F5344CB8AC3E}">
        <p14:creationId xmlns:p14="http://schemas.microsoft.com/office/powerpoint/2010/main" val="363104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371F6F-0CA1-CA7A-17A6-C93A889D44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454FA-9878-3A59-617F-C0911C018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Task Functions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2C0D0FF-BD2B-CD0E-45F0-FD809FE769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C66585-AFDA-D8E3-4BC1-8C183C3C0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8061" y="1560512"/>
            <a:ext cx="9695878" cy="4826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092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AA70AE-828C-CE18-FBCB-9B5647603C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CD29E-8A62-AB7E-0E66-7A5943F2E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412137"/>
            <a:ext cx="9146972" cy="640080"/>
          </a:xfrm>
        </p:spPr>
        <p:txBody>
          <a:bodyPr/>
          <a:lstStyle/>
          <a:p>
            <a:r>
              <a:rPr lang="en-US" sz="2800" b="1" dirty="0">
                <a:latin typeface="Helvetica" panose="020B0604020202020204" pitchFamily="34" charset="0"/>
                <a:cs typeface="Helvetica" panose="020B0604020202020204" pitchFamily="34" charset="0"/>
              </a:rPr>
              <a:t>Task States</a:t>
            </a:r>
            <a:endParaRPr lang="en-IN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74F2C6F-74B0-6850-B725-012C778412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8CF6D8CF-5A29-104C-E500-CC6B9A470EF2}"/>
              </a:ext>
            </a:extLst>
          </p:cNvPr>
          <p:cNvSpPr txBox="1">
            <a:spLocks/>
          </p:cNvSpPr>
          <p:nvPr/>
        </p:nvSpPr>
        <p:spPr>
          <a:xfrm>
            <a:off x="444500" y="1317804"/>
            <a:ext cx="10943947" cy="540197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598" indent="-228598" algn="l" defTabSz="914391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793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989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185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380" indent="-228598" algn="l" defTabSz="914391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576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72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67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63" indent="-228598" algn="l" defTabSz="91439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 application can consist of many tasks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If the processor running the application contains a single core, then only one task can be executing at any given time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This implies that a task can exist in one of two states, Running and Not Running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task transitioned from the Not Running state to Running state is said to have been ‘switched in’ or ‘swapped in’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Task transitioned from the Running state to Not Running state is said to have been ‘switched out’ or ‘swapped out’</a:t>
            </a:r>
          </a:p>
          <a:p>
            <a:pPr marL="342900" indent="-342900" algn="just">
              <a:spcBef>
                <a:spcPts val="0"/>
              </a:spcBef>
              <a:spcAft>
                <a:spcPts val="1200"/>
              </a:spcAft>
            </a:pPr>
            <a:r>
              <a:rPr lang="en-US" sz="2800" dirty="0" err="1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FreeRTOS</a:t>
            </a:r>
            <a:r>
              <a:rPr lang="en-US" sz="28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scheduler is the only entity that can switch a task in and out</a:t>
            </a:r>
          </a:p>
        </p:txBody>
      </p:sp>
    </p:spTree>
    <p:extLst>
      <p:ext uri="{BB962C8B-B14F-4D97-AF65-F5344CB8AC3E}">
        <p14:creationId xmlns:p14="http://schemas.microsoft.com/office/powerpoint/2010/main" val="252641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yslexia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D24726"/>
      </a:accent2>
      <a:accent3>
        <a:srgbClr val="9B5AC8"/>
      </a:accent3>
      <a:accent4>
        <a:srgbClr val="F0A11F"/>
      </a:accent4>
      <a:accent5>
        <a:srgbClr val="CB5BA3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d map for Dyslexia_Win32_ss_v3.potx" id="{52B68AD9-87CD-4104-BE88-D09E115B5193}" vid="{32DE419F-2C9E-491B-9DE2-9CB15F0BBAC2}"/>
    </a:ext>
  </a:extLst>
</a:theme>
</file>

<file path=ppt/theme/theme2.xml><?xml version="1.0" encoding="utf-8"?>
<a:theme xmlns:a="http://schemas.openxmlformats.org/drawingml/2006/main" name="Xilinx_All_Programmable_Template">
  <a:themeElements>
    <a:clrScheme name="Custom 34">
      <a:dk1>
        <a:srgbClr val="000000"/>
      </a:dk1>
      <a:lt1>
        <a:srgbClr val="FFFFFF"/>
      </a:lt1>
      <a:dk2>
        <a:srgbClr val="EC891D"/>
      </a:dk2>
      <a:lt2>
        <a:srgbClr val="EE3424"/>
      </a:lt2>
      <a:accent1>
        <a:srgbClr val="008CA8"/>
      </a:accent1>
      <a:accent2>
        <a:srgbClr val="B20838"/>
      </a:accent2>
      <a:accent3>
        <a:srgbClr val="008CA8"/>
      </a:accent3>
      <a:accent4>
        <a:srgbClr val="000000"/>
      </a:accent4>
      <a:accent5>
        <a:srgbClr val="D9DA56"/>
      </a:accent5>
      <a:accent6>
        <a:srgbClr val="8B8D09"/>
      </a:accent6>
      <a:hlink>
        <a:srgbClr val="D9DA56"/>
      </a:hlink>
      <a:folHlink>
        <a:srgbClr val="8B8D09"/>
      </a:folHlink>
    </a:clrScheme>
    <a:fontScheme name="Xilinx Template_ligh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762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  <a:noAutofit/>
      </a:bodyPr>
      <a:lstStyle>
        <a:defPPr algn="ctr">
          <a:defRPr dirty="0" smtClean="0">
            <a:solidFill>
              <a:srgbClr val="00000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Xilinx Template_light 1">
        <a:dk1>
          <a:srgbClr val="000000"/>
        </a:dk1>
        <a:lt1>
          <a:srgbClr val="FFFFFF"/>
        </a:lt1>
        <a:dk2>
          <a:srgbClr val="008CA8"/>
        </a:dk2>
        <a:lt2>
          <a:srgbClr val="EE3424"/>
        </a:lt2>
        <a:accent1>
          <a:srgbClr val="EC891D"/>
        </a:accent1>
        <a:accent2>
          <a:srgbClr val="B20838"/>
        </a:accent2>
        <a:accent3>
          <a:srgbClr val="FFFFFF"/>
        </a:accent3>
        <a:accent4>
          <a:srgbClr val="000000"/>
        </a:accent4>
        <a:accent5>
          <a:srgbClr val="F4C4AB"/>
        </a:accent5>
        <a:accent6>
          <a:srgbClr val="A10632"/>
        </a:accent6>
        <a:hlink>
          <a:srgbClr val="D9DA56"/>
        </a:hlink>
        <a:folHlink>
          <a:srgbClr val="8B8D0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Xilinx Template_light 2">
        <a:dk1>
          <a:srgbClr val="EE3423"/>
        </a:dk1>
        <a:lt1>
          <a:srgbClr val="FFFFFF"/>
        </a:lt1>
        <a:dk2>
          <a:srgbClr val="333333"/>
        </a:dk2>
        <a:lt2>
          <a:srgbClr val="008CA8"/>
        </a:lt2>
        <a:accent1>
          <a:srgbClr val="EC891D"/>
        </a:accent1>
        <a:accent2>
          <a:srgbClr val="B20838"/>
        </a:accent2>
        <a:accent3>
          <a:srgbClr val="ADADAD"/>
        </a:accent3>
        <a:accent4>
          <a:srgbClr val="DADADA"/>
        </a:accent4>
        <a:accent5>
          <a:srgbClr val="F4C4AB"/>
        </a:accent5>
        <a:accent6>
          <a:srgbClr val="A10632"/>
        </a:accent6>
        <a:hlink>
          <a:srgbClr val="D9DA56"/>
        </a:hlink>
        <a:folHlink>
          <a:srgbClr val="8B8D0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Xilinx Template_light 3">
        <a:dk1>
          <a:srgbClr val="EE3424"/>
        </a:dk1>
        <a:lt1>
          <a:srgbClr val="FFFFFF"/>
        </a:lt1>
        <a:dk2>
          <a:srgbClr val="333333"/>
        </a:dk2>
        <a:lt2>
          <a:srgbClr val="008CA8"/>
        </a:lt2>
        <a:accent1>
          <a:srgbClr val="EC891D"/>
        </a:accent1>
        <a:accent2>
          <a:srgbClr val="B20838"/>
        </a:accent2>
        <a:accent3>
          <a:srgbClr val="ADADAD"/>
        </a:accent3>
        <a:accent4>
          <a:srgbClr val="DADADA"/>
        </a:accent4>
        <a:accent5>
          <a:srgbClr val="F4C4AB"/>
        </a:accent5>
        <a:accent6>
          <a:srgbClr val="A10632"/>
        </a:accent6>
        <a:hlink>
          <a:srgbClr val="D9DA56"/>
        </a:hlink>
        <a:folHlink>
          <a:srgbClr val="8B8D0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D8CC2A95-AB18-4E2B-BAAB-ED507F826E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1A6209-623F-4A40-A043-EF97F4DE51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78DEAE-E0CA-42BB-BA2E-F6A39AAEB4B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Mind map</Template>
  <TotalTime>0</TotalTime>
  <Words>2298</Words>
  <Application>Microsoft Office PowerPoint</Application>
  <PresentationFormat>Widescreen</PresentationFormat>
  <Paragraphs>251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6" baseType="lpstr">
      <vt:lpstr>Arial</vt:lpstr>
      <vt:lpstr>Calibri</vt:lpstr>
      <vt:lpstr>Courier New</vt:lpstr>
      <vt:lpstr>Courier New,Bold</vt:lpstr>
      <vt:lpstr>Georgia</vt:lpstr>
      <vt:lpstr>Helvetica</vt:lpstr>
      <vt:lpstr>Montserrat</vt:lpstr>
      <vt:lpstr>Segoe UI</vt:lpstr>
      <vt:lpstr>Segoe UI Semibold</vt:lpstr>
      <vt:lpstr>Wingdings</vt:lpstr>
      <vt:lpstr>Office Theme</vt:lpstr>
      <vt:lpstr>Xilinx_All_Programmable_Template</vt:lpstr>
      <vt:lpstr>Free RTOS</vt:lpstr>
      <vt:lpstr>Real-Time Operating Systems</vt:lpstr>
      <vt:lpstr>Real-Time Operating Systems</vt:lpstr>
      <vt:lpstr>Free RTOS</vt:lpstr>
      <vt:lpstr>Free RTOS</vt:lpstr>
      <vt:lpstr>Free RTOS Features</vt:lpstr>
      <vt:lpstr>Task Functions</vt:lpstr>
      <vt:lpstr>Task Functions</vt:lpstr>
      <vt:lpstr>Task States</vt:lpstr>
      <vt:lpstr>Creating Tasks</vt:lpstr>
      <vt:lpstr>Creating Tasks</vt:lpstr>
      <vt:lpstr>Creating Tasks</vt:lpstr>
      <vt:lpstr>Task Priorities</vt:lpstr>
      <vt:lpstr>Task Priorities</vt:lpstr>
      <vt:lpstr>Tick Scheduling</vt:lpstr>
      <vt:lpstr>Tick Scheduling</vt:lpstr>
      <vt:lpstr>Tick Scheduling</vt:lpstr>
      <vt:lpstr>Tick Scheduling</vt:lpstr>
      <vt:lpstr>Queue Management</vt:lpstr>
      <vt:lpstr>Queue Management</vt:lpstr>
      <vt:lpstr>Queue Management</vt:lpstr>
      <vt:lpstr>Queue Management</vt:lpstr>
      <vt:lpstr>Using a Queue</vt:lpstr>
      <vt:lpstr>Mutexes</vt:lpstr>
      <vt:lpstr>Mutexes</vt:lpstr>
      <vt:lpstr>Mutexes</vt:lpstr>
      <vt:lpstr>Mutexes</vt:lpstr>
      <vt:lpstr>Consequences of Mutex</vt:lpstr>
      <vt:lpstr>Consequences of Mutex</vt:lpstr>
      <vt:lpstr>Consequences of Mutex</vt:lpstr>
      <vt:lpstr>Consequences of Mutex</vt:lpstr>
      <vt:lpstr>Consequences of Mutex</vt:lpstr>
      <vt:lpstr>Consequences of Mutex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2023-05-01T17:37:37Z</dcterms:created>
  <dcterms:modified xsi:type="dcterms:W3CDTF">2024-10-25T06:20:56Z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