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59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27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9/16/2024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Jennifer Lockhart\Desktop\Picture2 copy.jpg"/>
          <p:cNvPicPr>
            <a:picLocks noChangeArrowheads="1"/>
          </p:cNvPicPr>
          <p:nvPr userDrawn="1"/>
        </p:nvPicPr>
        <p:blipFill>
          <a:blip r:embed="rId2"/>
          <a:srcRect t="24879"/>
          <a:stretch>
            <a:fillRect/>
          </a:stretch>
        </p:blipFill>
        <p:spPr bwMode="auto">
          <a:xfrm>
            <a:off x="-7942" y="0"/>
            <a:ext cx="12199945" cy="687628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034" y="5535507"/>
            <a:ext cx="6629400" cy="6762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None/>
              <a:def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67228" y="3660670"/>
            <a:ext cx="7101684" cy="11144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ll_Programmable_Lock_up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9151" y="1068534"/>
            <a:ext cx="4341452" cy="1307592"/>
          </a:xfrm>
          <a:prstGeom prst="rect">
            <a:avLst/>
          </a:prstGeom>
        </p:spPr>
      </p:pic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  <p:sp>
        <p:nvSpPr>
          <p:cNvPr id="7" name="Rectangle 11"/>
          <p:cNvSpPr txBox="1">
            <a:spLocks noGrp="1" noChangeArrowheads="1"/>
          </p:cNvSpPr>
          <p:nvPr userDrawn="1"/>
        </p:nvSpPr>
        <p:spPr bwMode="auto">
          <a:xfrm>
            <a:off x="325537" y="6621484"/>
            <a:ext cx="4441394" cy="230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chemeClr val="bg2"/>
                </a:solidFill>
                <a:latin typeface="+mj-lt"/>
              </a:rPr>
              <a:t>This material exempt per Department of Commerce license exception TSU </a:t>
            </a:r>
          </a:p>
        </p:txBody>
      </p:sp>
    </p:spTree>
    <p:extLst>
      <p:ext uri="{BB962C8B-B14F-4D97-AF65-F5344CB8AC3E}">
        <p14:creationId xmlns:p14="http://schemas.microsoft.com/office/powerpoint/2010/main" val="72315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8195" cy="4268337"/>
          </a:xfrm>
        </p:spPr>
        <p:txBody>
          <a:bodyPr/>
          <a:lstStyle>
            <a:lvl1pPr marL="2286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Blip>
                <a:blip r:embed="rId2"/>
              </a:buBlip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734160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8000"/>
              </a:lnSpc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69946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1" y="0"/>
            <a:ext cx="12192000" cy="1238250"/>
          </a:xfrm>
          <a:prstGeom prst="rect">
            <a:avLst/>
          </a:prstGeom>
          <a:solidFill>
            <a:schemeClr val="bg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1" name="Picture 17" descr="Red Heade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7658100" y="0"/>
              <a:ext cx="1485900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814192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120985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080000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4634" y="1600206"/>
            <a:ext cx="5136816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962820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99D29FBF-A473-46DA-BC14-675AC1C8F9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3777331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871356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48005198-8FB0-4BE5-A5FF-99FA697371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26677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7" descr="Red Header"/>
            <p:cNvPicPr>
              <a:picLocks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invGray">
            <a:xfrm>
              <a:off x="8043576" y="0"/>
              <a:ext cx="1100424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09550"/>
            <a:ext cx="109728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67405" cy="42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09613" y="6580394"/>
            <a:ext cx="1768460" cy="2776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 descr="All_Programmable_Text_FINA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6225" y="6623998"/>
            <a:ext cx="3109769" cy="157267"/>
          </a:xfrm>
          <a:prstGeom prst="rect">
            <a:avLst/>
          </a:prstGeom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5419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1" fontAlgn="base" hangingPunct="1">
        <a:lnSpc>
          <a:spcPct val="98000"/>
        </a:lnSpc>
        <a:spcBef>
          <a:spcPct val="0"/>
        </a:spcBef>
        <a:spcAft>
          <a:spcPct val="0"/>
        </a:spcAft>
        <a:defRPr lang="en-US" sz="2800" b="1" dirty="0" smtClean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2"/>
        </a:buClr>
        <a:buSzPct val="88000"/>
        <a:buFont typeface="Wingdings" pitchFamily="2" charset="2"/>
        <a:buBlip>
          <a:blip r:embed="rId9"/>
        </a:buBlip>
        <a:defRPr lang="en-US" sz="2000" b="1" dirty="0" smtClean="0">
          <a:solidFill>
            <a:schemeClr val="accent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lang="en-US" sz="1800" b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034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»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4606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10600388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Designing an Image Processing IP</a:t>
            </a:r>
          </a:p>
        </p:txBody>
      </p:sp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F22EC-351B-029D-E289-20AF58BFB354}"/>
              </a:ext>
            </a:extLst>
          </p:cNvPr>
          <p:cNvSpPr/>
          <p:nvPr/>
        </p:nvSpPr>
        <p:spPr>
          <a:xfrm>
            <a:off x="3623930" y="1988288"/>
            <a:ext cx="4944140" cy="37745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B550C4-2319-460F-7C5F-CEC1E3DF9AB3}"/>
              </a:ext>
            </a:extLst>
          </p:cNvPr>
          <p:cNvCxnSpPr/>
          <p:nvPr/>
        </p:nvCxnSpPr>
        <p:spPr>
          <a:xfrm>
            <a:off x="1701209" y="3179135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6E478A1-16B6-AE00-1CAC-6BA16115EB53}"/>
              </a:ext>
            </a:extLst>
          </p:cNvPr>
          <p:cNvSpPr/>
          <p:nvPr/>
        </p:nvSpPr>
        <p:spPr>
          <a:xfrm>
            <a:off x="5284380" y="2716618"/>
            <a:ext cx="1541721" cy="9250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Comparator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1050823-8AB8-A0ED-9A6F-15CE2317DEFE}"/>
              </a:ext>
            </a:extLst>
          </p:cNvPr>
          <p:cNvCxnSpPr>
            <a:endCxn id="8" idx="0"/>
          </p:cNvCxnSpPr>
          <p:nvPr/>
        </p:nvCxnSpPr>
        <p:spPr>
          <a:xfrm>
            <a:off x="6055240" y="1690577"/>
            <a:ext cx="1" cy="102604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EB7D5A2-39C1-79BB-05A5-0A40D6F4FF7D}"/>
              </a:ext>
            </a:extLst>
          </p:cNvPr>
          <p:cNvSpPr txBox="1"/>
          <p:nvPr/>
        </p:nvSpPr>
        <p:spPr>
          <a:xfrm>
            <a:off x="5466650" y="1335788"/>
            <a:ext cx="1177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Gray level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F344E8-B16C-DBA6-EE5A-6E46FA8676C9}"/>
              </a:ext>
            </a:extLst>
          </p:cNvPr>
          <p:cNvSpPr txBox="1"/>
          <p:nvPr/>
        </p:nvSpPr>
        <p:spPr>
          <a:xfrm>
            <a:off x="1701209" y="2803231"/>
            <a:ext cx="12552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</a:t>
            </a:r>
            <a:endParaRPr lang="en-IN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355EEBB-75DF-FFEB-0CA0-157B0FF12331}"/>
              </a:ext>
            </a:extLst>
          </p:cNvPr>
          <p:cNvCxnSpPr/>
          <p:nvPr/>
        </p:nvCxnSpPr>
        <p:spPr>
          <a:xfrm>
            <a:off x="1701209" y="3464442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100ACE-A9D8-EE67-325A-9AEA5D8E4179}"/>
              </a:ext>
            </a:extLst>
          </p:cNvPr>
          <p:cNvSpPr txBox="1"/>
          <p:nvPr/>
        </p:nvSpPr>
        <p:spPr>
          <a:xfrm>
            <a:off x="1701209" y="3172563"/>
            <a:ext cx="17897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 valid</a:t>
            </a:r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6041F3-91C5-2DB4-4ECF-1A4FE52FEF63}"/>
              </a:ext>
            </a:extLst>
          </p:cNvPr>
          <p:cNvSpPr/>
          <p:nvPr/>
        </p:nvSpPr>
        <p:spPr>
          <a:xfrm>
            <a:off x="5390711" y="4178596"/>
            <a:ext cx="1359451" cy="9569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</a:t>
            </a:r>
            <a:endParaRPr lang="en-IN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0803FCE-7670-27E1-D665-E94FD3EA114A}"/>
              </a:ext>
            </a:extLst>
          </p:cNvPr>
          <p:cNvCxnSpPr>
            <a:cxnSpLocks/>
          </p:cNvCxnSpPr>
          <p:nvPr/>
        </p:nvCxnSpPr>
        <p:spPr>
          <a:xfrm>
            <a:off x="6055241" y="3629128"/>
            <a:ext cx="0" cy="536294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0F727A-7EE3-74F6-5B56-284BD057B623}"/>
              </a:ext>
            </a:extLst>
          </p:cNvPr>
          <p:cNvCxnSpPr>
            <a:cxnSpLocks/>
          </p:cNvCxnSpPr>
          <p:nvPr/>
        </p:nvCxnSpPr>
        <p:spPr>
          <a:xfrm>
            <a:off x="6750162" y="4702248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420C7EF-0F17-A96E-86B6-029D53538DF8}"/>
              </a:ext>
            </a:extLst>
          </p:cNvPr>
          <p:cNvSpPr txBox="1"/>
          <p:nvPr/>
        </p:nvSpPr>
        <p:spPr>
          <a:xfrm>
            <a:off x="8607871" y="4379082"/>
            <a:ext cx="250908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Cumulative Histogram </a:t>
            </a:r>
          </a:p>
          <a:p>
            <a:r>
              <a:rPr lang="en-US" dirty="0"/>
              <a:t>for input gray level</a:t>
            </a:r>
            <a:endParaRPr lang="en-I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C2C068-F552-40DC-FB69-6677A06E579B}"/>
              </a:ext>
            </a:extLst>
          </p:cNvPr>
          <p:cNvSpPr txBox="1"/>
          <p:nvPr/>
        </p:nvSpPr>
        <p:spPr>
          <a:xfrm>
            <a:off x="444500" y="1171578"/>
            <a:ext cx="377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Cumulative Histogram Calculator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0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183800"/>
            <a:ext cx="3276600" cy="365125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C2C068-F552-40DC-FB69-6677A06E579B}"/>
              </a:ext>
            </a:extLst>
          </p:cNvPr>
          <p:cNvSpPr txBox="1"/>
          <p:nvPr/>
        </p:nvSpPr>
        <p:spPr>
          <a:xfrm>
            <a:off x="444500" y="1171578"/>
            <a:ext cx="377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Cumulative Histogram Calculator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B96A0D6-2838-03F6-E0A6-B3969EC3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776" y="1356244"/>
            <a:ext cx="1800448" cy="10000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BAD16AA-4715-CE88-2580-93C696941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776" y="2518829"/>
            <a:ext cx="1800448" cy="100009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564B51-2A50-C0E1-5B82-4900F3878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776" y="3642068"/>
            <a:ext cx="1800448" cy="100009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5E25661-07D6-E58E-57CB-46814FA58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776" y="5548829"/>
            <a:ext cx="1800448" cy="100009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7134813-15FF-E19E-DDE6-E97D0051C948}"/>
              </a:ext>
            </a:extLst>
          </p:cNvPr>
          <p:cNvSpPr txBox="1"/>
          <p:nvPr/>
        </p:nvSpPr>
        <p:spPr>
          <a:xfrm>
            <a:off x="6071564" y="1320799"/>
            <a:ext cx="205505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/>
              <a:t>0</a:t>
            </a:r>
            <a:endParaRPr lang="en-IN" sz="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38E161A-E93B-539C-0022-87CA0C5E5CDC}"/>
              </a:ext>
            </a:extLst>
          </p:cNvPr>
          <p:cNvSpPr txBox="1"/>
          <p:nvPr/>
        </p:nvSpPr>
        <p:spPr>
          <a:xfrm>
            <a:off x="6066799" y="2500520"/>
            <a:ext cx="205505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/>
              <a:t>1</a:t>
            </a:r>
            <a:endParaRPr lang="en-IN" sz="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C56727B-45C9-12D4-588C-FE3C98109550}"/>
              </a:ext>
            </a:extLst>
          </p:cNvPr>
          <p:cNvSpPr txBox="1"/>
          <p:nvPr/>
        </p:nvSpPr>
        <p:spPr>
          <a:xfrm>
            <a:off x="6071564" y="3612164"/>
            <a:ext cx="205505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/>
              <a:t>2</a:t>
            </a:r>
            <a:endParaRPr lang="en-IN" sz="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BD9522-41FB-BFAB-2FFE-B29090CA03E9}"/>
              </a:ext>
            </a:extLst>
          </p:cNvPr>
          <p:cNvSpPr txBox="1"/>
          <p:nvPr/>
        </p:nvSpPr>
        <p:spPr>
          <a:xfrm>
            <a:off x="6045959" y="5519848"/>
            <a:ext cx="24718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/>
              <a:t>255</a:t>
            </a:r>
            <a:endParaRPr lang="en-IN" sz="30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5BBC7C0-1885-81B7-D6A4-CA156607372A}"/>
              </a:ext>
            </a:extLst>
          </p:cNvPr>
          <p:cNvCxnSpPr/>
          <p:nvPr/>
        </p:nvCxnSpPr>
        <p:spPr>
          <a:xfrm>
            <a:off x="1953928" y="3750663"/>
            <a:ext cx="267582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AD7B07E-63EC-6491-1285-C3496EFA61B9}"/>
              </a:ext>
            </a:extLst>
          </p:cNvPr>
          <p:cNvCxnSpPr>
            <a:cxnSpLocks/>
          </p:cNvCxnSpPr>
          <p:nvPr/>
        </p:nvCxnSpPr>
        <p:spPr>
          <a:xfrm flipH="1">
            <a:off x="4623953" y="1769425"/>
            <a:ext cx="5799" cy="419693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8DC97C2-83C1-4CBD-D309-29D9BC82AD30}"/>
              </a:ext>
            </a:extLst>
          </p:cNvPr>
          <p:cNvCxnSpPr>
            <a:cxnSpLocks/>
          </p:cNvCxnSpPr>
          <p:nvPr/>
        </p:nvCxnSpPr>
        <p:spPr>
          <a:xfrm>
            <a:off x="4629752" y="1773588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7161F00-3750-D54B-4E40-7076B10C91F0}"/>
              </a:ext>
            </a:extLst>
          </p:cNvPr>
          <p:cNvCxnSpPr>
            <a:cxnSpLocks/>
          </p:cNvCxnSpPr>
          <p:nvPr/>
        </p:nvCxnSpPr>
        <p:spPr>
          <a:xfrm>
            <a:off x="4623953" y="2936822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2CAC2C7-537E-D052-B992-471941D2322E}"/>
              </a:ext>
            </a:extLst>
          </p:cNvPr>
          <p:cNvCxnSpPr>
            <a:cxnSpLocks/>
          </p:cNvCxnSpPr>
          <p:nvPr/>
        </p:nvCxnSpPr>
        <p:spPr>
          <a:xfrm>
            <a:off x="4629752" y="4059502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015F1B6-C2D1-F64A-17A4-DB8B7AB65D76}"/>
              </a:ext>
            </a:extLst>
          </p:cNvPr>
          <p:cNvCxnSpPr>
            <a:cxnSpLocks/>
          </p:cNvCxnSpPr>
          <p:nvPr/>
        </p:nvCxnSpPr>
        <p:spPr>
          <a:xfrm>
            <a:off x="4622365" y="5966361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706CBE8-5119-C197-4BA4-DF93A2D18612}"/>
              </a:ext>
            </a:extLst>
          </p:cNvPr>
          <p:cNvCxnSpPr>
            <a:cxnSpLocks/>
          </p:cNvCxnSpPr>
          <p:nvPr/>
        </p:nvCxnSpPr>
        <p:spPr>
          <a:xfrm>
            <a:off x="4742885" y="1837242"/>
            <a:ext cx="0" cy="419680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9A0A49-4096-FA26-B842-8AF0F41CE51D}"/>
              </a:ext>
            </a:extLst>
          </p:cNvPr>
          <p:cNvCxnSpPr>
            <a:cxnSpLocks/>
          </p:cNvCxnSpPr>
          <p:nvPr/>
        </p:nvCxnSpPr>
        <p:spPr>
          <a:xfrm>
            <a:off x="4737086" y="1837242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C18D140-7E74-627A-A790-8AA829D6B622}"/>
              </a:ext>
            </a:extLst>
          </p:cNvPr>
          <p:cNvCxnSpPr>
            <a:cxnSpLocks/>
          </p:cNvCxnSpPr>
          <p:nvPr/>
        </p:nvCxnSpPr>
        <p:spPr>
          <a:xfrm>
            <a:off x="4727246" y="3001919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9B75BEC-7A86-E23B-C275-6CBB133C7136}"/>
              </a:ext>
            </a:extLst>
          </p:cNvPr>
          <p:cNvCxnSpPr>
            <a:cxnSpLocks/>
          </p:cNvCxnSpPr>
          <p:nvPr/>
        </p:nvCxnSpPr>
        <p:spPr>
          <a:xfrm>
            <a:off x="4742885" y="4125869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1A2C3EF-E026-7857-8C40-01D274FC937C}"/>
              </a:ext>
            </a:extLst>
          </p:cNvPr>
          <p:cNvCxnSpPr>
            <a:cxnSpLocks/>
          </p:cNvCxnSpPr>
          <p:nvPr/>
        </p:nvCxnSpPr>
        <p:spPr>
          <a:xfrm>
            <a:off x="4737086" y="6034044"/>
            <a:ext cx="653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AEDA6B-8EDF-F5FD-C099-0F0F8D71BD3B}"/>
              </a:ext>
            </a:extLst>
          </p:cNvPr>
          <p:cNvCxnSpPr>
            <a:cxnSpLocks/>
          </p:cNvCxnSpPr>
          <p:nvPr/>
        </p:nvCxnSpPr>
        <p:spPr>
          <a:xfrm flipV="1">
            <a:off x="1964088" y="3903063"/>
            <a:ext cx="2773318" cy="181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A390BE0-7323-BAB3-BED1-0609B34A08A2}"/>
              </a:ext>
            </a:extLst>
          </p:cNvPr>
          <p:cNvSpPr txBox="1"/>
          <p:nvPr/>
        </p:nvSpPr>
        <p:spPr>
          <a:xfrm>
            <a:off x="806348" y="3533405"/>
            <a:ext cx="12552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</a:t>
            </a:r>
            <a:endParaRPr lang="en-IN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69E6578-0C22-6508-E9F8-62ACB548420F}"/>
              </a:ext>
            </a:extLst>
          </p:cNvPr>
          <p:cNvSpPr txBox="1"/>
          <p:nvPr/>
        </p:nvSpPr>
        <p:spPr>
          <a:xfrm>
            <a:off x="542860" y="3718397"/>
            <a:ext cx="17897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 valid</a:t>
            </a:r>
            <a:endParaRPr lang="en-IN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FBB047-F668-D8F3-4A73-259C7471A2DB}"/>
              </a:ext>
            </a:extLst>
          </p:cNvPr>
          <p:cNvSpPr txBox="1"/>
          <p:nvPr/>
        </p:nvSpPr>
        <p:spPr>
          <a:xfrm>
            <a:off x="6921124" y="1902589"/>
            <a:ext cx="12089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Gray 0 CH</a:t>
            </a:r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DF33087-9D6A-8683-75A1-1A3D0640B883}"/>
              </a:ext>
            </a:extLst>
          </p:cNvPr>
          <p:cNvSpPr txBox="1"/>
          <p:nvPr/>
        </p:nvSpPr>
        <p:spPr>
          <a:xfrm>
            <a:off x="6909598" y="3075130"/>
            <a:ext cx="12089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Gray 1 CH</a:t>
            </a:r>
            <a:endParaRPr lang="en-IN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09E7E42-FE1C-E7AF-C01B-73C3A457C441}"/>
              </a:ext>
            </a:extLst>
          </p:cNvPr>
          <p:cNvSpPr txBox="1"/>
          <p:nvPr/>
        </p:nvSpPr>
        <p:spPr>
          <a:xfrm>
            <a:off x="6898072" y="4247671"/>
            <a:ext cx="12089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Gray 2 CH</a:t>
            </a:r>
            <a:endParaRPr lang="en-IN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E9D13A-BDC5-2FB3-3050-A29669309A87}"/>
              </a:ext>
            </a:extLst>
          </p:cNvPr>
          <p:cNvSpPr txBox="1"/>
          <p:nvPr/>
        </p:nvSpPr>
        <p:spPr>
          <a:xfrm>
            <a:off x="6921123" y="6076531"/>
            <a:ext cx="14590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Gray 255 CH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9130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F22EC-351B-029D-E289-20AF58BFB354}"/>
              </a:ext>
            </a:extLst>
          </p:cNvPr>
          <p:cNvSpPr/>
          <p:nvPr/>
        </p:nvSpPr>
        <p:spPr>
          <a:xfrm>
            <a:off x="3623930" y="1765300"/>
            <a:ext cx="4944140" cy="39975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B550C4-2319-460F-7C5F-CEC1E3DF9AB3}"/>
              </a:ext>
            </a:extLst>
          </p:cNvPr>
          <p:cNvCxnSpPr/>
          <p:nvPr/>
        </p:nvCxnSpPr>
        <p:spPr>
          <a:xfrm>
            <a:off x="1701209" y="3179135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6E478A1-16B6-AE00-1CAC-6BA16115EB53}"/>
              </a:ext>
            </a:extLst>
          </p:cNvPr>
          <p:cNvSpPr/>
          <p:nvPr/>
        </p:nvSpPr>
        <p:spPr>
          <a:xfrm>
            <a:off x="5284380" y="2716618"/>
            <a:ext cx="1541721" cy="9250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Comparator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1050823-8AB8-A0ED-9A6F-15CE2317DEFE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>
            <a:off x="6051550" y="2403846"/>
            <a:ext cx="3691" cy="312772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F344E8-B16C-DBA6-EE5A-6E46FA8676C9}"/>
              </a:ext>
            </a:extLst>
          </p:cNvPr>
          <p:cNvSpPr txBox="1"/>
          <p:nvPr/>
        </p:nvSpPr>
        <p:spPr>
          <a:xfrm>
            <a:off x="1701209" y="2803231"/>
            <a:ext cx="12552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</a:t>
            </a:r>
            <a:endParaRPr lang="en-IN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355EEBB-75DF-FFEB-0CA0-157B0FF12331}"/>
              </a:ext>
            </a:extLst>
          </p:cNvPr>
          <p:cNvCxnSpPr/>
          <p:nvPr/>
        </p:nvCxnSpPr>
        <p:spPr>
          <a:xfrm>
            <a:off x="1701209" y="3464442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100ACE-A9D8-EE67-325A-9AEA5D8E4179}"/>
              </a:ext>
            </a:extLst>
          </p:cNvPr>
          <p:cNvSpPr txBox="1"/>
          <p:nvPr/>
        </p:nvSpPr>
        <p:spPr>
          <a:xfrm>
            <a:off x="1701209" y="3172563"/>
            <a:ext cx="17897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Input pixel valid</a:t>
            </a:r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6041F3-91C5-2DB4-4ECF-1A4FE52FEF63}"/>
              </a:ext>
            </a:extLst>
          </p:cNvPr>
          <p:cNvSpPr/>
          <p:nvPr/>
        </p:nvSpPr>
        <p:spPr>
          <a:xfrm>
            <a:off x="5390711" y="4178596"/>
            <a:ext cx="1359451" cy="9569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</a:t>
            </a:r>
            <a:endParaRPr lang="en-IN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0803FCE-7670-27E1-D665-E94FD3EA114A}"/>
              </a:ext>
            </a:extLst>
          </p:cNvPr>
          <p:cNvCxnSpPr>
            <a:cxnSpLocks/>
          </p:cNvCxnSpPr>
          <p:nvPr/>
        </p:nvCxnSpPr>
        <p:spPr>
          <a:xfrm>
            <a:off x="6055241" y="3629128"/>
            <a:ext cx="0" cy="536294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0F727A-7EE3-74F6-5B56-284BD057B623}"/>
              </a:ext>
            </a:extLst>
          </p:cNvPr>
          <p:cNvCxnSpPr>
            <a:cxnSpLocks/>
          </p:cNvCxnSpPr>
          <p:nvPr/>
        </p:nvCxnSpPr>
        <p:spPr>
          <a:xfrm>
            <a:off x="6750162" y="4702248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420C7EF-0F17-A96E-86B6-029D53538DF8}"/>
              </a:ext>
            </a:extLst>
          </p:cNvPr>
          <p:cNvSpPr txBox="1"/>
          <p:nvPr/>
        </p:nvSpPr>
        <p:spPr>
          <a:xfrm>
            <a:off x="8607871" y="4379082"/>
            <a:ext cx="290182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Min Cumulative Histogram</a:t>
            </a:r>
            <a:endParaRPr lang="en-I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C2C068-F552-40DC-FB69-6677A06E579B}"/>
              </a:ext>
            </a:extLst>
          </p:cNvPr>
          <p:cNvSpPr txBox="1"/>
          <p:nvPr/>
        </p:nvSpPr>
        <p:spPr>
          <a:xfrm>
            <a:off x="444500" y="1171578"/>
            <a:ext cx="4233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Min Cumulative Histogram Calculator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439454-F1AA-F269-9D56-3D725F93E253}"/>
              </a:ext>
            </a:extLst>
          </p:cNvPr>
          <p:cNvSpPr/>
          <p:nvPr/>
        </p:nvSpPr>
        <p:spPr>
          <a:xfrm>
            <a:off x="4724400" y="1901930"/>
            <a:ext cx="2654300" cy="5019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 Gray level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546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F22EC-351B-029D-E289-20AF58BFB354}"/>
              </a:ext>
            </a:extLst>
          </p:cNvPr>
          <p:cNvSpPr/>
          <p:nvPr/>
        </p:nvSpPr>
        <p:spPr>
          <a:xfrm>
            <a:off x="3623930" y="1765300"/>
            <a:ext cx="4944140" cy="39975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B550C4-2319-460F-7C5F-CEC1E3DF9AB3}"/>
              </a:ext>
            </a:extLst>
          </p:cNvPr>
          <p:cNvCxnSpPr/>
          <p:nvPr/>
        </p:nvCxnSpPr>
        <p:spPr>
          <a:xfrm>
            <a:off x="1523409" y="3014035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355EEBB-75DF-FFEB-0CA0-157B0FF12331}"/>
              </a:ext>
            </a:extLst>
          </p:cNvPr>
          <p:cNvCxnSpPr/>
          <p:nvPr/>
        </p:nvCxnSpPr>
        <p:spPr>
          <a:xfrm>
            <a:off x="1523409" y="3299342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0F727A-7EE3-74F6-5B56-284BD057B623}"/>
              </a:ext>
            </a:extLst>
          </p:cNvPr>
          <p:cNvCxnSpPr>
            <a:cxnSpLocks/>
          </p:cNvCxnSpPr>
          <p:nvPr/>
        </p:nvCxnSpPr>
        <p:spPr>
          <a:xfrm>
            <a:off x="6699362" y="4702248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7C2C068-F552-40DC-FB69-6677A06E579B}"/>
              </a:ext>
            </a:extLst>
          </p:cNvPr>
          <p:cNvSpPr txBox="1"/>
          <p:nvPr/>
        </p:nvSpPr>
        <p:spPr>
          <a:xfrm>
            <a:off x="444500" y="1171578"/>
            <a:ext cx="245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New Level Calculator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439454-F1AA-F269-9D56-3D725F93E253}"/>
              </a:ext>
            </a:extLst>
          </p:cNvPr>
          <p:cNvSpPr/>
          <p:nvPr/>
        </p:nvSpPr>
        <p:spPr>
          <a:xfrm>
            <a:off x="4724400" y="1901930"/>
            <a:ext cx="2654300" cy="5019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Image Size (total pixels)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988256A-61C5-0902-92A0-8FF8A067E111}"/>
              </a:ext>
            </a:extLst>
          </p:cNvPr>
          <p:cNvCxnSpPr/>
          <p:nvPr/>
        </p:nvCxnSpPr>
        <p:spPr>
          <a:xfrm>
            <a:off x="1523409" y="3654942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06F77D-24A7-F181-D66E-89A8D4BAC9E6}"/>
              </a:ext>
            </a:extLst>
          </p:cNvPr>
          <p:cNvCxnSpPr/>
          <p:nvPr/>
        </p:nvCxnSpPr>
        <p:spPr>
          <a:xfrm>
            <a:off x="1523409" y="4390156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F990687-79C7-9401-A488-6D3977F32968}"/>
              </a:ext>
            </a:extLst>
          </p:cNvPr>
          <p:cNvSpPr txBox="1"/>
          <p:nvPr/>
        </p:nvSpPr>
        <p:spPr>
          <a:xfrm>
            <a:off x="1016000" y="282516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</a:t>
            </a:r>
            <a:r>
              <a:rPr lang="en-US" baseline="-25000" dirty="0"/>
              <a:t>0</a:t>
            </a:r>
            <a:endParaRPr lang="en-IN" baseline="-25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C39B0F-E344-41F5-CC9A-1E2220B17FE1}"/>
              </a:ext>
            </a:extLst>
          </p:cNvPr>
          <p:cNvSpPr txBox="1"/>
          <p:nvPr/>
        </p:nvSpPr>
        <p:spPr>
          <a:xfrm>
            <a:off x="1016000" y="3100040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</a:t>
            </a:r>
            <a:r>
              <a:rPr lang="en-US" baseline="-25000" dirty="0"/>
              <a:t>1</a:t>
            </a:r>
            <a:endParaRPr lang="en-IN" baseline="-25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93A508-66A4-837F-E17F-BAF1EBD8C517}"/>
              </a:ext>
            </a:extLst>
          </p:cNvPr>
          <p:cNvSpPr txBox="1"/>
          <p:nvPr/>
        </p:nvSpPr>
        <p:spPr>
          <a:xfrm>
            <a:off x="1001175" y="341269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</a:t>
            </a:r>
            <a:r>
              <a:rPr lang="en-US" baseline="-25000" dirty="0"/>
              <a:t>2</a:t>
            </a:r>
            <a:endParaRPr lang="en-IN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34EEC4-6AE5-14B8-275D-32360BE2D7D3}"/>
              </a:ext>
            </a:extLst>
          </p:cNvPr>
          <p:cNvSpPr txBox="1"/>
          <p:nvPr/>
        </p:nvSpPr>
        <p:spPr>
          <a:xfrm>
            <a:off x="822470" y="4171055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</a:t>
            </a:r>
            <a:r>
              <a:rPr lang="en-US" baseline="-25000" dirty="0"/>
              <a:t>255</a:t>
            </a:r>
            <a:endParaRPr lang="en-IN" baseline="-25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3410CF-18A5-D27C-CC71-B98ADBCF22E6}"/>
              </a:ext>
            </a:extLst>
          </p:cNvPr>
          <p:cNvSpPr/>
          <p:nvPr/>
        </p:nvSpPr>
        <p:spPr>
          <a:xfrm>
            <a:off x="5106581" y="2825161"/>
            <a:ext cx="1603780" cy="22040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Sequential New level (</a:t>
            </a:r>
            <a:r>
              <a:rPr lang="en-US" dirty="0" err="1"/>
              <a:t>L</a:t>
            </a:r>
            <a:r>
              <a:rPr lang="en-US" baseline="-25000" dirty="0" err="1"/>
              <a:t>new</a:t>
            </a:r>
            <a:r>
              <a:rPr lang="en-US" dirty="0"/>
              <a:t>) Calculation</a:t>
            </a:r>
            <a:endParaRPr lang="en-I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DC250A-F9BD-5B5C-7F41-B9BB812D696C}"/>
              </a:ext>
            </a:extLst>
          </p:cNvPr>
          <p:cNvCxnSpPr/>
          <p:nvPr/>
        </p:nvCxnSpPr>
        <p:spPr>
          <a:xfrm>
            <a:off x="1523409" y="4885817"/>
            <a:ext cx="3583172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B5F1C2A-7048-527A-543B-1D98831DD3F4}"/>
              </a:ext>
            </a:extLst>
          </p:cNvPr>
          <p:cNvSpPr txBox="1"/>
          <p:nvPr/>
        </p:nvSpPr>
        <p:spPr>
          <a:xfrm>
            <a:off x="822470" y="4666716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</a:t>
            </a:r>
            <a:r>
              <a:rPr lang="en-US" baseline="-25000" dirty="0" err="1"/>
              <a:t>min</a:t>
            </a:r>
            <a:endParaRPr lang="en-IN" baseline="-25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2C871ED-A22D-8E71-80AA-610ED2E4BD9B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5908470" y="2407511"/>
            <a:ext cx="1" cy="4176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C713EF3-A3A4-0532-8F35-5922ECD7A8F1}"/>
              </a:ext>
            </a:extLst>
          </p:cNvPr>
          <p:cNvCxnSpPr>
            <a:cxnSpLocks/>
          </p:cNvCxnSpPr>
          <p:nvPr/>
        </p:nvCxnSpPr>
        <p:spPr>
          <a:xfrm>
            <a:off x="6710361" y="3302590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BFA120E-4B09-538A-3A1D-EE6FD8DA988C}"/>
              </a:ext>
            </a:extLst>
          </p:cNvPr>
          <p:cNvCxnSpPr>
            <a:cxnSpLocks/>
          </p:cNvCxnSpPr>
          <p:nvPr/>
        </p:nvCxnSpPr>
        <p:spPr>
          <a:xfrm>
            <a:off x="6710361" y="3014035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2AF7F4-C532-52E9-8148-15304D94B940}"/>
              </a:ext>
            </a:extLst>
          </p:cNvPr>
          <p:cNvCxnSpPr>
            <a:cxnSpLocks/>
          </p:cNvCxnSpPr>
          <p:nvPr/>
        </p:nvCxnSpPr>
        <p:spPr>
          <a:xfrm>
            <a:off x="6710361" y="3636039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1DC5C13-6C58-8767-64BE-C28F5918A043}"/>
              </a:ext>
            </a:extLst>
          </p:cNvPr>
          <p:cNvSpPr txBox="1"/>
          <p:nvPr/>
        </p:nvSpPr>
        <p:spPr>
          <a:xfrm>
            <a:off x="9465134" y="282516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0(new)</a:t>
            </a:r>
            <a:endParaRPr lang="en-IN" baseline="-25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106C28-D522-0F49-05B3-6DBD16AD2010}"/>
              </a:ext>
            </a:extLst>
          </p:cNvPr>
          <p:cNvSpPr txBox="1"/>
          <p:nvPr/>
        </p:nvSpPr>
        <p:spPr>
          <a:xfrm>
            <a:off x="9465134" y="3141396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1(new)</a:t>
            </a:r>
            <a:endParaRPr lang="en-IN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6FAC36-DE4E-E42E-F150-FBC4FEA76FE4}"/>
              </a:ext>
            </a:extLst>
          </p:cNvPr>
          <p:cNvSpPr txBox="1"/>
          <p:nvPr/>
        </p:nvSpPr>
        <p:spPr>
          <a:xfrm>
            <a:off x="9465134" y="345763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2(new)</a:t>
            </a:r>
            <a:endParaRPr lang="en-IN" baseline="-25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8807A4-85B2-F15D-E9B2-4C2DD322E708}"/>
              </a:ext>
            </a:extLst>
          </p:cNvPr>
          <p:cNvSpPr txBox="1"/>
          <p:nvPr/>
        </p:nvSpPr>
        <p:spPr>
          <a:xfrm>
            <a:off x="9465133" y="4485040"/>
            <a:ext cx="120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255(new)</a:t>
            </a:r>
            <a:endParaRPr lang="en-IN" baseline="-25000" dirty="0"/>
          </a:p>
        </p:txBody>
      </p:sp>
    </p:spTree>
    <p:extLst>
      <p:ext uri="{BB962C8B-B14F-4D97-AF65-F5344CB8AC3E}">
        <p14:creationId xmlns:p14="http://schemas.microsoft.com/office/powerpoint/2010/main" val="273774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F22EC-351B-029D-E289-20AF58BFB354}"/>
              </a:ext>
            </a:extLst>
          </p:cNvPr>
          <p:cNvSpPr/>
          <p:nvPr/>
        </p:nvSpPr>
        <p:spPr>
          <a:xfrm>
            <a:off x="3623930" y="1765300"/>
            <a:ext cx="4944140" cy="39975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0F727A-7EE3-74F6-5B56-284BD057B623}"/>
              </a:ext>
            </a:extLst>
          </p:cNvPr>
          <p:cNvCxnSpPr>
            <a:cxnSpLocks/>
          </p:cNvCxnSpPr>
          <p:nvPr/>
        </p:nvCxnSpPr>
        <p:spPr>
          <a:xfrm>
            <a:off x="2463799" y="4185571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7C2C068-F552-40DC-FB69-6677A06E579B}"/>
              </a:ext>
            </a:extLst>
          </p:cNvPr>
          <p:cNvSpPr txBox="1"/>
          <p:nvPr/>
        </p:nvSpPr>
        <p:spPr>
          <a:xfrm>
            <a:off x="444500" y="117157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Mapper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3410CF-18A5-D27C-CC71-B98ADBCF22E6}"/>
              </a:ext>
            </a:extLst>
          </p:cNvPr>
          <p:cNvSpPr/>
          <p:nvPr/>
        </p:nvSpPr>
        <p:spPr>
          <a:xfrm>
            <a:off x="5294110" y="2683171"/>
            <a:ext cx="1603780" cy="22040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Mux</a:t>
            </a:r>
            <a:endParaRPr lang="en-IN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C713EF3-A3A4-0532-8F35-5922ECD7A8F1}"/>
              </a:ext>
            </a:extLst>
          </p:cNvPr>
          <p:cNvCxnSpPr>
            <a:cxnSpLocks/>
          </p:cNvCxnSpPr>
          <p:nvPr/>
        </p:nvCxnSpPr>
        <p:spPr>
          <a:xfrm>
            <a:off x="2463799" y="3160600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BFA120E-4B09-538A-3A1D-EE6FD8DA988C}"/>
              </a:ext>
            </a:extLst>
          </p:cNvPr>
          <p:cNvCxnSpPr>
            <a:cxnSpLocks/>
          </p:cNvCxnSpPr>
          <p:nvPr/>
        </p:nvCxnSpPr>
        <p:spPr>
          <a:xfrm>
            <a:off x="2463799" y="2872045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2AF7F4-C532-52E9-8148-15304D94B940}"/>
              </a:ext>
            </a:extLst>
          </p:cNvPr>
          <p:cNvCxnSpPr>
            <a:cxnSpLocks/>
          </p:cNvCxnSpPr>
          <p:nvPr/>
        </p:nvCxnSpPr>
        <p:spPr>
          <a:xfrm>
            <a:off x="2463799" y="3494049"/>
            <a:ext cx="284131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1DC5C13-6C58-8767-64BE-C28F5918A043}"/>
              </a:ext>
            </a:extLst>
          </p:cNvPr>
          <p:cNvSpPr txBox="1"/>
          <p:nvPr/>
        </p:nvSpPr>
        <p:spPr>
          <a:xfrm>
            <a:off x="1797748" y="262529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0(new)</a:t>
            </a:r>
            <a:endParaRPr lang="en-IN" baseline="-25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106C28-D522-0F49-05B3-6DBD16AD2010}"/>
              </a:ext>
            </a:extLst>
          </p:cNvPr>
          <p:cNvSpPr txBox="1"/>
          <p:nvPr/>
        </p:nvSpPr>
        <p:spPr>
          <a:xfrm>
            <a:off x="1797748" y="2941526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1(new)</a:t>
            </a:r>
            <a:endParaRPr lang="en-IN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6FAC36-DE4E-E42E-F150-FBC4FEA76FE4}"/>
              </a:ext>
            </a:extLst>
          </p:cNvPr>
          <p:cNvSpPr txBox="1"/>
          <p:nvPr/>
        </p:nvSpPr>
        <p:spPr>
          <a:xfrm>
            <a:off x="1797748" y="3257761"/>
            <a:ext cx="883241" cy="36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2(new)</a:t>
            </a:r>
            <a:endParaRPr lang="en-IN" baseline="-25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8807A4-85B2-F15D-E9B2-4C2DD322E708}"/>
              </a:ext>
            </a:extLst>
          </p:cNvPr>
          <p:cNvSpPr txBox="1"/>
          <p:nvPr/>
        </p:nvSpPr>
        <p:spPr>
          <a:xfrm>
            <a:off x="1808746" y="3910483"/>
            <a:ext cx="120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255(new)</a:t>
            </a:r>
            <a:endParaRPr lang="en-IN" baseline="-250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277193-E4B5-319D-012F-DA88193C42CD}"/>
              </a:ext>
            </a:extLst>
          </p:cNvPr>
          <p:cNvCxnSpPr>
            <a:cxnSpLocks/>
          </p:cNvCxnSpPr>
          <p:nvPr/>
        </p:nvCxnSpPr>
        <p:spPr>
          <a:xfrm>
            <a:off x="6897890" y="3898443"/>
            <a:ext cx="284131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BCFBA3-E0C6-65D3-B426-7CE44BDEBC26}"/>
              </a:ext>
            </a:extLst>
          </p:cNvPr>
          <p:cNvCxnSpPr>
            <a:cxnSpLocks/>
          </p:cNvCxnSpPr>
          <p:nvPr/>
        </p:nvCxnSpPr>
        <p:spPr>
          <a:xfrm>
            <a:off x="2452800" y="4700549"/>
            <a:ext cx="284131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8FA893F-6042-2B24-6C6E-D5C12FC962DD}"/>
              </a:ext>
            </a:extLst>
          </p:cNvPr>
          <p:cNvSpPr txBox="1"/>
          <p:nvPr/>
        </p:nvSpPr>
        <p:spPr>
          <a:xfrm>
            <a:off x="1559577" y="4472849"/>
            <a:ext cx="90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Pixel In</a:t>
            </a: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86B7DA-F2C5-CA39-2FFA-B246231AC869}"/>
              </a:ext>
            </a:extLst>
          </p:cNvPr>
          <p:cNvSpPr txBox="1"/>
          <p:nvPr/>
        </p:nvSpPr>
        <p:spPr>
          <a:xfrm>
            <a:off x="9654972" y="3708257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Pixel Out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4576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Hardware Design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643CADA-8586-9F58-FF7D-9D6462D85CEF}"/>
              </a:ext>
            </a:extLst>
          </p:cNvPr>
          <p:cNvGrpSpPr/>
          <p:nvPr/>
        </p:nvGrpSpPr>
        <p:grpSpPr>
          <a:xfrm>
            <a:off x="165100" y="2009797"/>
            <a:ext cx="2150085" cy="2501900"/>
            <a:chOff x="165100" y="2009797"/>
            <a:chExt cx="2150085" cy="25019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39D576-5E21-76B7-37D3-F2A8FBE745B5}"/>
                </a:ext>
              </a:extLst>
            </p:cNvPr>
            <p:cNvSpPr/>
            <p:nvPr/>
          </p:nvSpPr>
          <p:spPr>
            <a:xfrm>
              <a:off x="1187857" y="2009797"/>
              <a:ext cx="1127328" cy="25019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Image Reader</a:t>
              </a:r>
              <a:endParaRPr lang="en-IN" dirty="0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ECC6934-94F3-B29F-6025-913E62BD2916}"/>
                </a:ext>
              </a:extLst>
            </p:cNvPr>
            <p:cNvCxnSpPr>
              <a:cxnSpLocks/>
            </p:cNvCxnSpPr>
            <p:nvPr/>
          </p:nvCxnSpPr>
          <p:spPr>
            <a:xfrm>
              <a:off x="165100" y="3260747"/>
              <a:ext cx="102275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56E72A2-9D1D-552E-16EB-44E47E96671F}"/>
                </a:ext>
              </a:extLst>
            </p:cNvPr>
            <p:cNvSpPr txBox="1"/>
            <p:nvPr/>
          </p:nvSpPr>
          <p:spPr>
            <a:xfrm>
              <a:off x="295312" y="2614416"/>
              <a:ext cx="8306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AXI-M</a:t>
              </a:r>
            </a:p>
            <a:p>
              <a:r>
                <a:rPr lang="en-US" dirty="0"/>
                <a:t>Read</a:t>
              </a:r>
              <a:endParaRPr lang="en-IN" dirty="0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776C276-8ECB-9BD4-07D1-F8B7B7F1C5B0}"/>
              </a:ext>
            </a:extLst>
          </p:cNvPr>
          <p:cNvGrpSpPr/>
          <p:nvPr/>
        </p:nvGrpSpPr>
        <p:grpSpPr>
          <a:xfrm>
            <a:off x="2302134" y="2009797"/>
            <a:ext cx="2505223" cy="2501900"/>
            <a:chOff x="2302134" y="2009797"/>
            <a:chExt cx="2505223" cy="25019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0CC7509-1EAF-2FE3-2565-C89A9BD6B3CC}"/>
                </a:ext>
              </a:extLst>
            </p:cNvPr>
            <p:cNvSpPr/>
            <p:nvPr/>
          </p:nvSpPr>
          <p:spPr>
            <a:xfrm>
              <a:off x="2915057" y="2009797"/>
              <a:ext cx="1892300" cy="25019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Cumulative Histogram Calculator</a:t>
              </a:r>
              <a:endParaRPr lang="en-IN" dirty="0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439A0A7-643F-2F92-6EC0-5A72CCF2E22B}"/>
                </a:ext>
              </a:extLst>
            </p:cNvPr>
            <p:cNvCxnSpPr>
              <a:cxnSpLocks/>
              <a:stCxn id="9" idx="3"/>
              <a:endCxn id="4" idx="1"/>
            </p:cNvCxnSpPr>
            <p:nvPr/>
          </p:nvCxnSpPr>
          <p:spPr>
            <a:xfrm>
              <a:off x="2315185" y="3260747"/>
              <a:ext cx="5998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A49FA20-551D-0590-BB4D-3C2E1F456570}"/>
                </a:ext>
              </a:extLst>
            </p:cNvPr>
            <p:cNvSpPr txBox="1"/>
            <p:nvPr/>
          </p:nvSpPr>
          <p:spPr>
            <a:xfrm>
              <a:off x="2302134" y="2921284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AXIS</a:t>
              </a:r>
              <a:endParaRPr lang="en-IN" dirty="0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24847DDA-F822-A0E7-A2DB-A260D1CE4DB9}"/>
              </a:ext>
            </a:extLst>
          </p:cNvPr>
          <p:cNvGrpSpPr/>
          <p:nvPr/>
        </p:nvGrpSpPr>
        <p:grpSpPr>
          <a:xfrm>
            <a:off x="2454442" y="1210967"/>
            <a:ext cx="2352915" cy="2059283"/>
            <a:chOff x="2454442" y="1210967"/>
            <a:chExt cx="2352915" cy="2059283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747AEE1C-EB10-F1F9-42F2-9F1787C2EB0E}"/>
                </a:ext>
              </a:extLst>
            </p:cNvPr>
            <p:cNvGrpSpPr/>
            <p:nvPr/>
          </p:nvGrpSpPr>
          <p:grpSpPr>
            <a:xfrm>
              <a:off x="2454442" y="1210967"/>
              <a:ext cx="2352915" cy="2059283"/>
              <a:chOff x="2454442" y="1210967"/>
              <a:chExt cx="2352915" cy="205928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C06684B-25CF-0812-3C88-E7966D91C89D}"/>
                  </a:ext>
                </a:extLst>
              </p:cNvPr>
              <p:cNvSpPr/>
              <p:nvPr/>
            </p:nvSpPr>
            <p:spPr>
              <a:xfrm>
                <a:off x="2915057" y="1210967"/>
                <a:ext cx="1892300" cy="64008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Min calculator</a:t>
                </a:r>
                <a:endParaRPr lang="en-IN" dirty="0"/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F880E1E-2E04-18FB-61D1-8C3408956C7E}"/>
                  </a:ext>
                </a:extLst>
              </p:cNvPr>
              <p:cNvCxnSpPr/>
              <p:nvPr/>
            </p:nvCxnSpPr>
            <p:spPr>
              <a:xfrm flipV="1">
                <a:off x="2454442" y="1531007"/>
                <a:ext cx="0" cy="173924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382304B7-E7F6-38EE-F74A-135F72C77ECF}"/>
                </a:ext>
              </a:extLst>
            </p:cNvPr>
            <p:cNvCxnSpPr>
              <a:endCxn id="5" idx="1"/>
            </p:cNvCxnSpPr>
            <p:nvPr/>
          </p:nvCxnSpPr>
          <p:spPr>
            <a:xfrm>
              <a:off x="2454442" y="1531007"/>
              <a:ext cx="460615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0B700B2-61FB-0403-71B9-5C0A2B78483C}"/>
              </a:ext>
            </a:extLst>
          </p:cNvPr>
          <p:cNvGrpSpPr/>
          <p:nvPr/>
        </p:nvGrpSpPr>
        <p:grpSpPr>
          <a:xfrm>
            <a:off x="9763807" y="2019300"/>
            <a:ext cx="2484881" cy="2501900"/>
            <a:chOff x="9763807" y="2019300"/>
            <a:chExt cx="2484881" cy="25019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5FF821B-5EEE-6633-C974-CE64E632A1E3}"/>
                </a:ext>
              </a:extLst>
            </p:cNvPr>
            <p:cNvSpPr/>
            <p:nvPr/>
          </p:nvSpPr>
          <p:spPr>
            <a:xfrm>
              <a:off x="10325100" y="2019300"/>
              <a:ext cx="1127328" cy="25019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Image Writer</a:t>
              </a:r>
              <a:endParaRPr lang="en-IN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A3F2EB3-5EF6-B70C-4FAE-4123935B1AA7}"/>
                </a:ext>
              </a:extLst>
            </p:cNvPr>
            <p:cNvCxnSpPr>
              <a:cxnSpLocks/>
            </p:cNvCxnSpPr>
            <p:nvPr/>
          </p:nvCxnSpPr>
          <p:spPr>
            <a:xfrm>
              <a:off x="9830964" y="3377958"/>
              <a:ext cx="494136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E7EDF32-0699-0473-6487-D83A6284C3D0}"/>
                </a:ext>
              </a:extLst>
            </p:cNvPr>
            <p:cNvSpPr txBox="1"/>
            <p:nvPr/>
          </p:nvSpPr>
          <p:spPr>
            <a:xfrm>
              <a:off x="9763807" y="3038949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AXIS</a:t>
              </a:r>
              <a:endParaRPr lang="en-IN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83E0902-196D-9E70-B03E-B86F8272C717}"/>
                </a:ext>
              </a:extLst>
            </p:cNvPr>
            <p:cNvSpPr txBox="1"/>
            <p:nvPr/>
          </p:nvSpPr>
          <p:spPr>
            <a:xfrm>
              <a:off x="11418011" y="2644285"/>
              <a:ext cx="8306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AXI-M</a:t>
              </a:r>
            </a:p>
            <a:p>
              <a:r>
                <a:rPr lang="en-US" dirty="0"/>
                <a:t>Write</a:t>
              </a:r>
              <a:endParaRPr lang="en-IN" dirty="0"/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D0F203AD-DC22-ACD2-5FED-8F10BF5E0433}"/>
                </a:ext>
              </a:extLst>
            </p:cNvPr>
            <p:cNvCxnSpPr>
              <a:cxnSpLocks/>
            </p:cNvCxnSpPr>
            <p:nvPr/>
          </p:nvCxnSpPr>
          <p:spPr>
            <a:xfrm>
              <a:off x="11458685" y="3375252"/>
              <a:ext cx="628243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8AAD54D-2286-EE13-B928-F6F06BBC2410}"/>
              </a:ext>
            </a:extLst>
          </p:cNvPr>
          <p:cNvGrpSpPr/>
          <p:nvPr/>
        </p:nvGrpSpPr>
        <p:grpSpPr>
          <a:xfrm>
            <a:off x="5725196" y="5288848"/>
            <a:ext cx="2932480" cy="743563"/>
            <a:chOff x="5725196" y="5288848"/>
            <a:chExt cx="2932480" cy="7435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AFFE532-F27A-6F95-5409-3B7353442030}"/>
                </a:ext>
              </a:extLst>
            </p:cNvPr>
            <p:cNvSpPr/>
            <p:nvPr/>
          </p:nvSpPr>
          <p:spPr>
            <a:xfrm>
              <a:off x="6381750" y="5288848"/>
              <a:ext cx="2275926" cy="74356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Register File</a:t>
              </a:r>
              <a:endParaRPr lang="en-IN" dirty="0"/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F6588778-9A15-D4A1-BE21-1EEBCDFB5840}"/>
                </a:ext>
              </a:extLst>
            </p:cNvPr>
            <p:cNvCxnSpPr>
              <a:cxnSpLocks/>
            </p:cNvCxnSpPr>
            <p:nvPr/>
          </p:nvCxnSpPr>
          <p:spPr>
            <a:xfrm>
              <a:off x="5725196" y="5701525"/>
              <a:ext cx="666893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E5607B8A-CFF4-9061-6B8F-BCC1E5F75A97}"/>
              </a:ext>
            </a:extLst>
          </p:cNvPr>
          <p:cNvGrpSpPr/>
          <p:nvPr/>
        </p:nvGrpSpPr>
        <p:grpSpPr>
          <a:xfrm>
            <a:off x="8624493" y="5263359"/>
            <a:ext cx="3437035" cy="743563"/>
            <a:chOff x="8624493" y="5263359"/>
            <a:chExt cx="3437035" cy="7435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402967-739F-1D66-DD94-D6430BED637E}"/>
                </a:ext>
              </a:extLst>
            </p:cNvPr>
            <p:cNvSpPr/>
            <p:nvPr/>
          </p:nvSpPr>
          <p:spPr>
            <a:xfrm>
              <a:off x="9158938" y="5263359"/>
              <a:ext cx="2275926" cy="74356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AXI-Lite </a:t>
              </a:r>
              <a:r>
                <a:rPr lang="en-US" dirty="0" err="1">
                  <a:solidFill>
                    <a:schemeClr val="tx1"/>
                  </a:solidFill>
                </a:rPr>
                <a:t>i</a:t>
              </a:r>
              <a:r>
                <a:rPr lang="en-US" dirty="0">
                  <a:solidFill>
                    <a:schemeClr val="tx1"/>
                  </a:solidFill>
                </a:rPr>
                <a:t>/f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7F4015BB-92A8-0E3E-1EAB-C39576F5E583}"/>
                </a:ext>
              </a:extLst>
            </p:cNvPr>
            <p:cNvCxnSpPr>
              <a:cxnSpLocks/>
            </p:cNvCxnSpPr>
            <p:nvPr/>
          </p:nvCxnSpPr>
          <p:spPr>
            <a:xfrm>
              <a:off x="11433285" y="5619734"/>
              <a:ext cx="628243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C4FDFD-E508-AAD2-5B77-1FE13995ED21}"/>
                </a:ext>
              </a:extLst>
            </p:cNvPr>
            <p:cNvCxnSpPr>
              <a:cxnSpLocks/>
            </p:cNvCxnSpPr>
            <p:nvPr/>
          </p:nvCxnSpPr>
          <p:spPr>
            <a:xfrm>
              <a:off x="8624493" y="5660629"/>
              <a:ext cx="557534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FFED355-E639-2D98-B8F1-A56FFE5D3135}"/>
              </a:ext>
            </a:extLst>
          </p:cNvPr>
          <p:cNvGrpSpPr/>
          <p:nvPr/>
        </p:nvGrpSpPr>
        <p:grpSpPr>
          <a:xfrm>
            <a:off x="1328636" y="3038074"/>
            <a:ext cx="9459902" cy="2980740"/>
            <a:chOff x="1328636" y="3038074"/>
            <a:chExt cx="9459902" cy="29807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5ED9EF6-505C-B8E2-340E-2FA4E30A867A}"/>
                </a:ext>
              </a:extLst>
            </p:cNvPr>
            <p:cNvSpPr/>
            <p:nvPr/>
          </p:nvSpPr>
          <p:spPr>
            <a:xfrm>
              <a:off x="1328636" y="5275251"/>
              <a:ext cx="4406900" cy="74356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Control logic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BC90BF4-E08D-DE2D-D9A1-4104C23450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54442" y="3038074"/>
              <a:ext cx="0" cy="2250774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F43CEB6B-A319-026C-0986-3A59970628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9364" y="4521200"/>
              <a:ext cx="0" cy="742159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013DF57-534B-64A3-86F2-678DD48A8D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35814" y="4546689"/>
              <a:ext cx="0" cy="34559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A999D3F-DB65-D3CE-16CB-776FA2B713D8}"/>
                </a:ext>
              </a:extLst>
            </p:cNvPr>
            <p:cNvCxnSpPr>
              <a:cxnSpLocks/>
            </p:cNvCxnSpPr>
            <p:nvPr/>
          </p:nvCxnSpPr>
          <p:spPr>
            <a:xfrm>
              <a:off x="3122792" y="4881734"/>
              <a:ext cx="321302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5148288E-6662-7A62-B13B-B7AE686AB7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2792" y="4881734"/>
              <a:ext cx="0" cy="40711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D02DC4C6-64AC-0205-18A8-D509A1C101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88538" y="4546689"/>
              <a:ext cx="0" cy="53860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052A427-7206-9613-81A3-C02E1017402D}"/>
                </a:ext>
              </a:extLst>
            </p:cNvPr>
            <p:cNvCxnSpPr>
              <a:cxnSpLocks/>
            </p:cNvCxnSpPr>
            <p:nvPr/>
          </p:nvCxnSpPr>
          <p:spPr>
            <a:xfrm>
              <a:off x="4807357" y="5085291"/>
              <a:ext cx="598118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4BC35828-39CE-CAFD-A84B-892C8EABF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07357" y="5085291"/>
              <a:ext cx="0" cy="17806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96A2BF4-99F7-45B6-DEB3-1756238B399F}"/>
              </a:ext>
            </a:extLst>
          </p:cNvPr>
          <p:cNvGrpSpPr/>
          <p:nvPr/>
        </p:nvGrpSpPr>
        <p:grpSpPr>
          <a:xfrm>
            <a:off x="4787678" y="1517934"/>
            <a:ext cx="2540222" cy="3003266"/>
            <a:chOff x="4787678" y="1517934"/>
            <a:chExt cx="2540222" cy="300326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552363-1553-EAFA-F882-B1A064923578}"/>
                </a:ext>
              </a:extLst>
            </p:cNvPr>
            <p:cNvSpPr/>
            <p:nvPr/>
          </p:nvSpPr>
          <p:spPr>
            <a:xfrm>
              <a:off x="5435600" y="2019300"/>
              <a:ext cx="1892300" cy="2501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New Level Calculator</a:t>
              </a:r>
              <a:endParaRPr lang="en-IN" dirty="0"/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FD72E9E-1EFC-2859-C105-6BFC72B40FED}"/>
                </a:ext>
              </a:extLst>
            </p:cNvPr>
            <p:cNvCxnSpPr>
              <a:cxnSpLocks/>
              <a:endCxn id="6" idx="1"/>
            </p:cNvCxnSpPr>
            <p:nvPr/>
          </p:nvCxnSpPr>
          <p:spPr>
            <a:xfrm>
              <a:off x="4807357" y="3267544"/>
              <a:ext cx="628243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70162D5F-CE35-FA07-00EE-BFEB700349F5}"/>
                </a:ext>
              </a:extLst>
            </p:cNvPr>
            <p:cNvCxnSpPr>
              <a:cxnSpLocks/>
            </p:cNvCxnSpPr>
            <p:nvPr/>
          </p:nvCxnSpPr>
          <p:spPr>
            <a:xfrm>
              <a:off x="6232893" y="1517934"/>
              <a:ext cx="0" cy="5013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AB8B06C4-FC69-04DF-760B-EC82308C7270}"/>
                </a:ext>
              </a:extLst>
            </p:cNvPr>
            <p:cNvCxnSpPr>
              <a:cxnSpLocks/>
            </p:cNvCxnSpPr>
            <p:nvPr/>
          </p:nvCxnSpPr>
          <p:spPr>
            <a:xfrm>
              <a:off x="4787678" y="1531007"/>
              <a:ext cx="1445215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6580784-977D-65CD-8444-5553652D4A5D}"/>
              </a:ext>
            </a:extLst>
          </p:cNvPr>
          <p:cNvGrpSpPr/>
          <p:nvPr/>
        </p:nvGrpSpPr>
        <p:grpSpPr>
          <a:xfrm>
            <a:off x="2454442" y="2019300"/>
            <a:ext cx="7365630" cy="2501900"/>
            <a:chOff x="2454442" y="2019300"/>
            <a:chExt cx="7365630" cy="2501900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4046EC3-45EC-0F18-700F-0FC182C7B3BF}"/>
                </a:ext>
              </a:extLst>
            </p:cNvPr>
            <p:cNvCxnSpPr>
              <a:cxnSpLocks/>
            </p:cNvCxnSpPr>
            <p:nvPr/>
          </p:nvCxnSpPr>
          <p:spPr>
            <a:xfrm>
              <a:off x="7327900" y="3292476"/>
              <a:ext cx="628243" cy="27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68B333B9-68D2-D257-C58B-2C20E287C292}"/>
                </a:ext>
              </a:extLst>
            </p:cNvPr>
            <p:cNvGrpSpPr/>
            <p:nvPr/>
          </p:nvGrpSpPr>
          <p:grpSpPr>
            <a:xfrm>
              <a:off x="2454442" y="2019300"/>
              <a:ext cx="7365630" cy="2501900"/>
              <a:chOff x="2454442" y="2019300"/>
              <a:chExt cx="7365630" cy="25019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C8BB1F3-3BD2-23FE-75F5-5C6DE0C6688D}"/>
                  </a:ext>
                </a:extLst>
              </p:cNvPr>
              <p:cNvSpPr/>
              <p:nvPr/>
            </p:nvSpPr>
            <p:spPr>
              <a:xfrm>
                <a:off x="7927772" y="2019300"/>
                <a:ext cx="1892300" cy="250190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Mapper</a:t>
                </a:r>
                <a:endParaRPr lang="en-IN" dirty="0"/>
              </a:p>
            </p:txBody>
          </p: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13204F19-E35D-6B02-6057-8B174FA591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54442" y="3723255"/>
                <a:ext cx="550170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855869A-E3BB-ED2A-FAF1-DECB4F613E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54849" y="3267544"/>
                <a:ext cx="0" cy="459254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8917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704579" y="6018824"/>
            <a:ext cx="10943947" cy="854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image looks washed out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FEEA55-6EC7-B267-A9B2-3FA211F2B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24026" y="5013629"/>
            <a:ext cx="10943947" cy="1631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is due to lack of ‘contrast’</a:t>
            </a:r>
          </a:p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From the histogram, the range of gray levels are quite limited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FEEA55-6EC7-B267-A9B2-3FA211F2B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81" y="1414130"/>
            <a:ext cx="3161414" cy="23710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7768BD-2AFE-923C-6CB2-A8B3DA07B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846" y="1237345"/>
            <a:ext cx="7754680" cy="35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64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24026" y="1260336"/>
            <a:ext cx="10943947" cy="1631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we can enhance the contrast (distribute pixels to more gray levels), image might look better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4F4ED7-8891-7748-F760-CEABE8D49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2262004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01766" y="5013629"/>
            <a:ext cx="11645946" cy="1631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Now the histogram is more widely distributed</a:t>
            </a:r>
          </a:p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One popular technique used for this purpose is </a:t>
            </a:r>
            <a:r>
              <a:rPr lang="en-US" sz="28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histogram equalization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8C1EDD-C146-258B-68C5-C369A79F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66" y="1603703"/>
            <a:ext cx="3142480" cy="23568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AD9F12-50DB-915B-7A7E-92F063A67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524" y="971001"/>
            <a:ext cx="7575976" cy="362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7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Histogram Equalization (HE)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73027" y="1356028"/>
            <a:ext cx="11645946" cy="4396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HE, a mapping function is used to map a gray level in the input image to another gray level in the output image</a:t>
            </a:r>
          </a:p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this purpose, the cumulative histogram needs to developed first</a:t>
            </a:r>
          </a:p>
          <a:p>
            <a:pPr marL="342900" indent="-342900"/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Cumulative histogram (CH) for a gray level is the cumulative sum of all the pixels in the image, whose gray level is less than or equal to the gray level that we are considering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1C7152-4596-9948-F8BD-10A051C81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972" y="4282772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DB5E75-B7EF-2DAD-ADB9-B6C976AED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282" y="4111188"/>
            <a:ext cx="2705239" cy="260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6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Histogram Equalization (HE)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73027" y="1356028"/>
            <a:ext cx="11645946" cy="4396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DB5E75-B7EF-2DAD-ADB9-B6C976AED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556" y="1270236"/>
            <a:ext cx="2705239" cy="2609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A1C2CE-7FFE-DCCE-1C85-FE911D125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1877" y="1128804"/>
            <a:ext cx="5588287" cy="29020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4F5D20-D715-0650-858A-B1B7BA85E6E9}"/>
              </a:ext>
            </a:extLst>
          </p:cNvPr>
          <p:cNvSpPr txBox="1"/>
          <p:nvPr/>
        </p:nvSpPr>
        <p:spPr>
          <a:xfrm>
            <a:off x="1424762" y="385544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 Image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EEA73-FD05-9B95-8628-738CF4527F17}"/>
              </a:ext>
            </a:extLst>
          </p:cNvPr>
          <p:cNvSpPr txBox="1"/>
          <p:nvPr/>
        </p:nvSpPr>
        <p:spPr>
          <a:xfrm>
            <a:off x="7850371" y="4040108"/>
            <a:ext cx="124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Histogram</a:t>
            </a:r>
            <a:endParaRPr lang="en-IN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A46E58-6C4F-642D-F7C7-844F3384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629630"/>
              </p:ext>
            </p:extLst>
          </p:nvPr>
        </p:nvGraphicFramePr>
        <p:xfrm>
          <a:off x="1967452" y="3460345"/>
          <a:ext cx="7818950" cy="301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895">
                  <a:extLst>
                    <a:ext uri="{9D8B030D-6E8A-4147-A177-3AD203B41FA5}">
                      <a16:colId xmlns:a16="http://schemas.microsoft.com/office/drawing/2014/main" val="418267773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951708685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3066093053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830191620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9320947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3534902518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836340246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86970371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473866999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968407072"/>
                    </a:ext>
                  </a:extLst>
                </a:gridCol>
              </a:tblGrid>
              <a:tr h="285798"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82166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113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128267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122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26849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126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213607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90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144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8571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94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154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67208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61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2011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78531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71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498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795D3F3-BFB6-169C-89B6-4C7000A72005}"/>
              </a:ext>
            </a:extLst>
          </p:cNvPr>
          <p:cNvSpPr txBox="1"/>
          <p:nvPr/>
        </p:nvSpPr>
        <p:spPr>
          <a:xfrm>
            <a:off x="4430731" y="6445863"/>
            <a:ext cx="2446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Cumulative Histogram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667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Histogram Equalization (HE)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7">
                <a:extLst>
                  <a:ext uri="{FF2B5EF4-FFF2-40B4-BE49-F238E27FC236}">
                    <a16:creationId xmlns:a16="http://schemas.microsoft.com/office/drawing/2014/main" id="{2D513523-DD63-80E7-D3A1-250BE86F27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027" y="1356028"/>
                <a:ext cx="11645946" cy="43961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598" indent="-228598" algn="l" defTabSz="914391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lang="en-US" sz="1400" kern="12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793" indent="-228598" algn="l" defTabSz="914391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lang="en-US" sz="1400" kern="12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2989" indent="-228598" algn="l" defTabSz="914391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lang="en-US" sz="1400" kern="12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185" indent="-228598" algn="l" defTabSz="914391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lang="en-US" sz="1400" kern="12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380" indent="-228598" algn="l" defTabSz="914391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lang="en-US"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576" indent="-228598" algn="l" defTabSz="914391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72" indent="-228598" algn="l" defTabSz="914391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67" indent="-228598" algn="l" defTabSz="914391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63" indent="-228598" algn="l" defTabSz="914391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/>
                <a:r>
                  <a:rPr lang="en-US" sz="2800" dirty="0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Now use the mapping function</a:t>
                </a: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		    </a:t>
                </a:r>
                <a:r>
                  <a:rPr lang="en-US" sz="2800" dirty="0" err="1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L</a:t>
                </a:r>
                <a:r>
                  <a:rPr lang="en-US" sz="2800" baseline="-25000" dirty="0" err="1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new</a:t>
                </a:r>
                <a:r>
                  <a:rPr lang="en-US" sz="2800" baseline="-25000" dirty="0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= round(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𝑐h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Helvetica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Helvetica" panose="020B0604020202020204" pitchFamily="34" charset="0"/>
                              </a:rPr>
                              <m:t>𝐿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𝑐h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(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𝑚𝑖𝑛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𝑇𝑜𝑡𝑎𝑙𝑃𝑖𝑥𝑒𝑙𝑠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𝑐h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(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𝑚𝑖𝑛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)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Helvetica" panose="020B0604020202020204" pitchFamily="34" charset="0"/>
                      </a:rPr>
                      <m:t>)∗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𝐿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Helvetica" panose="020B0604020202020204" pitchFamily="34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800" b="0" dirty="0">
                  <a:solidFill>
                    <a:schemeClr val="tx1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chemeClr val="tx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For gray scale images using 1 byte/pixel representation, L-1 (total number of levels) will be 255</a:t>
                </a:r>
              </a:p>
              <a:p>
                <a:pPr algn="just">
                  <a:buFont typeface="Courier New" panose="02070309020205020404" pitchFamily="49" charset="0"/>
                  <a:buChar char="o"/>
                </a:pPr>
                <a:endParaRPr lang="en-US" sz="2800" dirty="0">
                  <a:solidFill>
                    <a:schemeClr val="tx1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7">
                <a:extLst>
                  <a:ext uri="{FF2B5EF4-FFF2-40B4-BE49-F238E27FC236}">
                    <a16:creationId xmlns:a16="http://schemas.microsoft.com/office/drawing/2014/main" id="{2D513523-DD63-80E7-D3A1-250BE86F2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27" y="1356028"/>
                <a:ext cx="11645946" cy="4396186"/>
              </a:xfrm>
              <a:prstGeom prst="rect">
                <a:avLst/>
              </a:prstGeom>
              <a:blipFill>
                <a:blip r:embed="rId2"/>
                <a:stretch>
                  <a:fillRect l="-1099" t="-13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951B1D-2290-6273-8449-0F6EE7F9B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62899"/>
              </p:ext>
            </p:extLst>
          </p:nvPr>
        </p:nvGraphicFramePr>
        <p:xfrm>
          <a:off x="1967452" y="3683629"/>
          <a:ext cx="7818950" cy="301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895">
                  <a:extLst>
                    <a:ext uri="{9D8B030D-6E8A-4147-A177-3AD203B41FA5}">
                      <a16:colId xmlns:a16="http://schemas.microsoft.com/office/drawing/2014/main" val="418267773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951708685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3066093053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830191620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9320947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3534902518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836340246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869703712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473866999"/>
                    </a:ext>
                  </a:extLst>
                </a:gridCol>
                <a:gridCol w="781895">
                  <a:extLst>
                    <a:ext uri="{9D8B030D-6E8A-4147-A177-3AD203B41FA5}">
                      <a16:colId xmlns:a16="http://schemas.microsoft.com/office/drawing/2014/main" val="1968407072"/>
                    </a:ext>
                  </a:extLst>
                </a:gridCol>
              </a:tblGrid>
              <a:tr h="285798"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Lnew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Lnew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Lnew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Lnew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Lnew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82166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113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239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128267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122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26849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75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210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126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213607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59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90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215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144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8571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94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219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154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9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67208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61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69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104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227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2011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62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70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106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785319"/>
                  </a:ext>
                </a:extLst>
              </a:tr>
              <a:tr h="316110">
                <a:tc>
                  <a:txBody>
                    <a:bodyPr/>
                    <a:lstStyle/>
                    <a:p>
                      <a:r>
                        <a:rPr lang="en-US" sz="1400" b="1" dirty="0"/>
                        <a:t>63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71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83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109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49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84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Histogram Equalization (HE)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96DF2E-1886-678A-9D92-17D0C263E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03" y="1334386"/>
            <a:ext cx="4054548" cy="30409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23311F-8836-A780-C47A-B079B3B73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554" y="1307251"/>
            <a:ext cx="3388242" cy="25411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1FD943-241F-B081-A41D-2804182F4A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903" y="3961464"/>
            <a:ext cx="3862046" cy="28965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463985-8C51-C06D-6B12-01330947FB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3" y="4375298"/>
            <a:ext cx="5202868" cy="248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4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Xilinx_All_Programmable_Template">
  <a:themeElements>
    <a:clrScheme name="Custom 34">
      <a:dk1>
        <a:srgbClr val="000000"/>
      </a:dk1>
      <a:lt1>
        <a:srgbClr val="FFFFFF"/>
      </a:lt1>
      <a:dk2>
        <a:srgbClr val="EC891D"/>
      </a:dk2>
      <a:lt2>
        <a:srgbClr val="EE3424"/>
      </a:lt2>
      <a:accent1>
        <a:srgbClr val="008CA8"/>
      </a:accent1>
      <a:accent2>
        <a:srgbClr val="B20838"/>
      </a:accent2>
      <a:accent3>
        <a:srgbClr val="008CA8"/>
      </a:accent3>
      <a:accent4>
        <a:srgbClr val="000000"/>
      </a:accent4>
      <a:accent5>
        <a:srgbClr val="D9DA56"/>
      </a:accent5>
      <a:accent6>
        <a:srgbClr val="8B8D09"/>
      </a:accent6>
      <a:hlink>
        <a:srgbClr val="D9DA56"/>
      </a:hlink>
      <a:folHlink>
        <a:srgbClr val="8B8D09"/>
      </a:folHlink>
    </a:clrScheme>
    <a:fontScheme name="Xilinx Template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762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rgbClr val="00000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Xilinx Template_light 1">
        <a:dk1>
          <a:srgbClr val="000000"/>
        </a:dk1>
        <a:lt1>
          <a:srgbClr val="FFFFFF"/>
        </a:lt1>
        <a:dk2>
          <a:srgbClr val="008CA8"/>
        </a:dk2>
        <a:lt2>
          <a:srgbClr val="EE3424"/>
        </a:lt2>
        <a:accent1>
          <a:srgbClr val="EC891D"/>
        </a:accent1>
        <a:accent2>
          <a:srgbClr val="B20838"/>
        </a:accent2>
        <a:accent3>
          <a:srgbClr val="FFFFFF"/>
        </a:accent3>
        <a:accent4>
          <a:srgbClr val="000000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linx Template_light 2">
        <a:dk1>
          <a:srgbClr val="EE3423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ilinx Template_light 3">
        <a:dk1>
          <a:srgbClr val="EE3424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551</Words>
  <Application>Microsoft Office PowerPoint</Application>
  <PresentationFormat>Widescreen</PresentationFormat>
  <Paragraphs>276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Cambria Math</vt:lpstr>
      <vt:lpstr>Courier New</vt:lpstr>
      <vt:lpstr>Georgia</vt:lpstr>
      <vt:lpstr>Helvetica</vt:lpstr>
      <vt:lpstr>Segoe UI</vt:lpstr>
      <vt:lpstr>Segoe UI Semibold</vt:lpstr>
      <vt:lpstr>Wingdings</vt:lpstr>
      <vt:lpstr>Office Theme</vt:lpstr>
      <vt:lpstr>Xilinx_All_Programmable_Template</vt:lpstr>
      <vt:lpstr>Designing an Image Processing IP</vt:lpstr>
      <vt:lpstr>Problem</vt:lpstr>
      <vt:lpstr>Problem</vt:lpstr>
      <vt:lpstr>Problem</vt:lpstr>
      <vt:lpstr>Problem</vt:lpstr>
      <vt:lpstr>Histogram Equalization (HE)</vt:lpstr>
      <vt:lpstr>Histogram Equalization (HE)</vt:lpstr>
      <vt:lpstr>Histogram Equalization (HE)</vt:lpstr>
      <vt:lpstr>Histogram Equalization (HE)</vt:lpstr>
      <vt:lpstr>Hardware Design</vt:lpstr>
      <vt:lpstr>Hardware Design</vt:lpstr>
      <vt:lpstr>Hardware Design</vt:lpstr>
      <vt:lpstr>Hardware Design</vt:lpstr>
      <vt:lpstr>Hardware Design</vt:lpstr>
      <vt:lpstr>Hardware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2024-09-17T11:37:04Z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