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 id="2147483660" r:id="rId5"/>
  </p:sldMasterIdLst>
  <p:notesMasterIdLst>
    <p:notesMasterId r:id="rId32"/>
  </p:notesMasterIdLst>
  <p:sldIdLst>
    <p:sldId id="259" r:id="rId6"/>
    <p:sldId id="287" r:id="rId7"/>
    <p:sldId id="288" r:id="rId8"/>
    <p:sldId id="289" r:id="rId9"/>
    <p:sldId id="290" r:id="rId10"/>
    <p:sldId id="291" r:id="rId11"/>
    <p:sldId id="293" r:id="rId12"/>
    <p:sldId id="294" r:id="rId13"/>
    <p:sldId id="388" r:id="rId14"/>
    <p:sldId id="371" r:id="rId15"/>
    <p:sldId id="372" r:id="rId16"/>
    <p:sldId id="389" r:id="rId17"/>
    <p:sldId id="376" r:id="rId18"/>
    <p:sldId id="375" r:id="rId19"/>
    <p:sldId id="377" r:id="rId20"/>
    <p:sldId id="378" r:id="rId21"/>
    <p:sldId id="379" r:id="rId22"/>
    <p:sldId id="380" r:id="rId23"/>
    <p:sldId id="381" r:id="rId24"/>
    <p:sldId id="382" r:id="rId25"/>
    <p:sldId id="383" r:id="rId26"/>
    <p:sldId id="384" r:id="rId27"/>
    <p:sldId id="385" r:id="rId28"/>
    <p:sldId id="386" r:id="rId29"/>
    <p:sldId id="387"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889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92"/>
  </p:normalViewPr>
  <p:slideViewPr>
    <p:cSldViewPr snapToGrid="0" snapToObjects="1">
      <p:cViewPr varScale="1">
        <p:scale>
          <a:sx n="60" d="100"/>
          <a:sy n="60" d="100"/>
        </p:scale>
        <p:origin x="840" y="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3DD571-E22F-4A38-B450-8CCBD829A548}" type="datetimeFigureOut">
              <a:rPr lang="en-US"/>
              <a:t>9/6/2024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0C2C40-CB1C-4820-9151-EC51EC2E7E0F}" type="slidenum">
              <a:rPr lang="en-US"/>
              <a:t>‹#›</a:t>
            </a:fld>
            <a:endParaRPr lang="en-US" dirty="0"/>
          </a:p>
        </p:txBody>
      </p:sp>
    </p:spTree>
    <p:extLst>
      <p:ext uri="{BB962C8B-B14F-4D97-AF65-F5344CB8AC3E}">
        <p14:creationId xmlns:p14="http://schemas.microsoft.com/office/powerpoint/2010/main" val="93105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DC0D41-1AA1-964D-88D9-39F1A360240F}" type="slidenum">
              <a:rPr lang="en-US" smtClean="0"/>
              <a:t>9</a:t>
            </a:fld>
            <a:endParaRPr lang="en-US"/>
          </a:p>
        </p:txBody>
      </p:sp>
    </p:spTree>
    <p:extLst>
      <p:ext uri="{BB962C8B-B14F-4D97-AF65-F5344CB8AC3E}">
        <p14:creationId xmlns:p14="http://schemas.microsoft.com/office/powerpoint/2010/main" val="19296142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DC0D41-1AA1-964D-88D9-39F1A360240F}" type="slidenum">
              <a:rPr lang="en-US" smtClean="0"/>
              <a:t>18</a:t>
            </a:fld>
            <a:endParaRPr lang="en-US"/>
          </a:p>
        </p:txBody>
      </p:sp>
    </p:spTree>
    <p:extLst>
      <p:ext uri="{BB962C8B-B14F-4D97-AF65-F5344CB8AC3E}">
        <p14:creationId xmlns:p14="http://schemas.microsoft.com/office/powerpoint/2010/main" val="9923497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DC0D41-1AA1-964D-88D9-39F1A360240F}" type="slidenum">
              <a:rPr lang="en-US" smtClean="0"/>
              <a:t>19</a:t>
            </a:fld>
            <a:endParaRPr lang="en-US"/>
          </a:p>
        </p:txBody>
      </p:sp>
    </p:spTree>
    <p:extLst>
      <p:ext uri="{BB962C8B-B14F-4D97-AF65-F5344CB8AC3E}">
        <p14:creationId xmlns:p14="http://schemas.microsoft.com/office/powerpoint/2010/main" val="14058254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DC0D41-1AA1-964D-88D9-39F1A360240F}" type="slidenum">
              <a:rPr lang="en-US" smtClean="0"/>
              <a:t>20</a:t>
            </a:fld>
            <a:endParaRPr lang="en-US"/>
          </a:p>
        </p:txBody>
      </p:sp>
    </p:spTree>
    <p:extLst>
      <p:ext uri="{BB962C8B-B14F-4D97-AF65-F5344CB8AC3E}">
        <p14:creationId xmlns:p14="http://schemas.microsoft.com/office/powerpoint/2010/main" val="2474509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DC0D41-1AA1-964D-88D9-39F1A360240F}" type="slidenum">
              <a:rPr lang="en-US" smtClean="0"/>
              <a:t>21</a:t>
            </a:fld>
            <a:endParaRPr lang="en-US"/>
          </a:p>
        </p:txBody>
      </p:sp>
    </p:spTree>
    <p:extLst>
      <p:ext uri="{BB962C8B-B14F-4D97-AF65-F5344CB8AC3E}">
        <p14:creationId xmlns:p14="http://schemas.microsoft.com/office/powerpoint/2010/main" val="38203033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DC0D41-1AA1-964D-88D9-39F1A360240F}" type="slidenum">
              <a:rPr lang="en-US" smtClean="0"/>
              <a:t>22</a:t>
            </a:fld>
            <a:endParaRPr lang="en-US"/>
          </a:p>
        </p:txBody>
      </p:sp>
    </p:spTree>
    <p:extLst>
      <p:ext uri="{BB962C8B-B14F-4D97-AF65-F5344CB8AC3E}">
        <p14:creationId xmlns:p14="http://schemas.microsoft.com/office/powerpoint/2010/main" val="15426051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DC0D41-1AA1-964D-88D9-39F1A360240F}" type="slidenum">
              <a:rPr lang="en-US" smtClean="0"/>
              <a:t>23</a:t>
            </a:fld>
            <a:endParaRPr lang="en-US"/>
          </a:p>
        </p:txBody>
      </p:sp>
    </p:spTree>
    <p:extLst>
      <p:ext uri="{BB962C8B-B14F-4D97-AF65-F5344CB8AC3E}">
        <p14:creationId xmlns:p14="http://schemas.microsoft.com/office/powerpoint/2010/main" val="41716703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DC0D41-1AA1-964D-88D9-39F1A360240F}" type="slidenum">
              <a:rPr lang="en-US" smtClean="0"/>
              <a:t>24</a:t>
            </a:fld>
            <a:endParaRPr lang="en-US"/>
          </a:p>
        </p:txBody>
      </p:sp>
    </p:spTree>
    <p:extLst>
      <p:ext uri="{BB962C8B-B14F-4D97-AF65-F5344CB8AC3E}">
        <p14:creationId xmlns:p14="http://schemas.microsoft.com/office/powerpoint/2010/main" val="33665374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DC0D41-1AA1-964D-88D9-39F1A360240F}" type="slidenum">
              <a:rPr lang="en-US" smtClean="0"/>
              <a:t>25</a:t>
            </a:fld>
            <a:endParaRPr lang="en-US"/>
          </a:p>
        </p:txBody>
      </p:sp>
    </p:spTree>
    <p:extLst>
      <p:ext uri="{BB962C8B-B14F-4D97-AF65-F5344CB8AC3E}">
        <p14:creationId xmlns:p14="http://schemas.microsoft.com/office/powerpoint/2010/main" val="3220749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DC0D41-1AA1-964D-88D9-39F1A360240F}" type="slidenum">
              <a:rPr lang="en-US" smtClean="0"/>
              <a:t>10</a:t>
            </a:fld>
            <a:endParaRPr lang="en-US"/>
          </a:p>
        </p:txBody>
      </p:sp>
    </p:spTree>
    <p:extLst>
      <p:ext uri="{BB962C8B-B14F-4D97-AF65-F5344CB8AC3E}">
        <p14:creationId xmlns:p14="http://schemas.microsoft.com/office/powerpoint/2010/main" val="3177827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DC0D41-1AA1-964D-88D9-39F1A360240F}" type="slidenum">
              <a:rPr lang="en-US" smtClean="0"/>
              <a:t>11</a:t>
            </a:fld>
            <a:endParaRPr lang="en-US"/>
          </a:p>
        </p:txBody>
      </p:sp>
    </p:spTree>
    <p:extLst>
      <p:ext uri="{BB962C8B-B14F-4D97-AF65-F5344CB8AC3E}">
        <p14:creationId xmlns:p14="http://schemas.microsoft.com/office/powerpoint/2010/main" val="247241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DC0D41-1AA1-964D-88D9-39F1A360240F}" type="slidenum">
              <a:rPr lang="en-US" smtClean="0"/>
              <a:t>12</a:t>
            </a:fld>
            <a:endParaRPr lang="en-US"/>
          </a:p>
        </p:txBody>
      </p:sp>
    </p:spTree>
    <p:extLst>
      <p:ext uri="{BB962C8B-B14F-4D97-AF65-F5344CB8AC3E}">
        <p14:creationId xmlns:p14="http://schemas.microsoft.com/office/powerpoint/2010/main" val="979630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DC0D41-1AA1-964D-88D9-39F1A360240F}" type="slidenum">
              <a:rPr lang="en-US" smtClean="0"/>
              <a:t>13</a:t>
            </a:fld>
            <a:endParaRPr lang="en-US"/>
          </a:p>
        </p:txBody>
      </p:sp>
    </p:spTree>
    <p:extLst>
      <p:ext uri="{BB962C8B-B14F-4D97-AF65-F5344CB8AC3E}">
        <p14:creationId xmlns:p14="http://schemas.microsoft.com/office/powerpoint/2010/main" val="3461916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DC0D41-1AA1-964D-88D9-39F1A360240F}" type="slidenum">
              <a:rPr lang="en-US" smtClean="0"/>
              <a:t>14</a:t>
            </a:fld>
            <a:endParaRPr lang="en-US"/>
          </a:p>
        </p:txBody>
      </p:sp>
    </p:spTree>
    <p:extLst>
      <p:ext uri="{BB962C8B-B14F-4D97-AF65-F5344CB8AC3E}">
        <p14:creationId xmlns:p14="http://schemas.microsoft.com/office/powerpoint/2010/main" val="26503543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DC0D41-1AA1-964D-88D9-39F1A360240F}" type="slidenum">
              <a:rPr lang="en-US" smtClean="0"/>
              <a:t>15</a:t>
            </a:fld>
            <a:endParaRPr lang="en-US"/>
          </a:p>
        </p:txBody>
      </p:sp>
    </p:spTree>
    <p:extLst>
      <p:ext uri="{BB962C8B-B14F-4D97-AF65-F5344CB8AC3E}">
        <p14:creationId xmlns:p14="http://schemas.microsoft.com/office/powerpoint/2010/main" val="3175120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DC0D41-1AA1-964D-88D9-39F1A360240F}" type="slidenum">
              <a:rPr lang="en-US" smtClean="0"/>
              <a:t>16</a:t>
            </a:fld>
            <a:endParaRPr lang="en-US"/>
          </a:p>
        </p:txBody>
      </p:sp>
    </p:spTree>
    <p:extLst>
      <p:ext uri="{BB962C8B-B14F-4D97-AF65-F5344CB8AC3E}">
        <p14:creationId xmlns:p14="http://schemas.microsoft.com/office/powerpoint/2010/main" val="21532053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DC0D41-1AA1-964D-88D9-39F1A360240F}" type="slidenum">
              <a:rPr lang="en-US" smtClean="0"/>
              <a:t>17</a:t>
            </a:fld>
            <a:endParaRPr lang="en-US"/>
          </a:p>
        </p:txBody>
      </p:sp>
    </p:spTree>
    <p:extLst>
      <p:ext uri="{BB962C8B-B14F-4D97-AF65-F5344CB8AC3E}">
        <p14:creationId xmlns:p14="http://schemas.microsoft.com/office/powerpoint/2010/main" val="713054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40974584-F7C5-6440-926F-F6A9781D61F4}"/>
              </a:ext>
            </a:extLst>
          </p:cNvPr>
          <p:cNvSpPr>
            <a:spLocks noGrp="1"/>
          </p:cNvSpPr>
          <p:nvPr>
            <p:ph type="title"/>
          </p:nvPr>
        </p:nvSpPr>
        <p:spPr>
          <a:xfrm>
            <a:off x="404310" y="2484470"/>
            <a:ext cx="7552916" cy="2130561"/>
          </a:xfrm>
          <a:prstGeom prst="rect">
            <a:avLst/>
          </a:prstGeom>
        </p:spPr>
        <p:txBody>
          <a:bodyPr>
            <a:normAutofit/>
          </a:bodyPr>
          <a:lstStyle>
            <a:lvl1pPr>
              <a:defRPr sz="6600" b="0">
                <a:solidFill>
                  <a:schemeClr val="tx1"/>
                </a:solidFill>
              </a:defRPr>
            </a:lvl1pPr>
          </a:lstStyle>
          <a:p>
            <a:r>
              <a:rPr lang="en-US"/>
              <a:t>Click to edit Master title style</a:t>
            </a:r>
          </a:p>
        </p:txBody>
      </p:sp>
    </p:spTree>
    <p:extLst>
      <p:ext uri="{BB962C8B-B14F-4D97-AF65-F5344CB8AC3E}">
        <p14:creationId xmlns:p14="http://schemas.microsoft.com/office/powerpoint/2010/main" val="2897201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89423-CD2E-4FE4-A0A5-BF1DF9A8B22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721021-E600-4985-9CB7-C91662580291}"/>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BF65E1-9312-40C9-B537-2EF2373A3D58}"/>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9727D5D2-711E-4128-B02F-A2F5F3B7B68D}"/>
              </a:ext>
            </a:extLst>
          </p:cNvPr>
          <p:cNvSpPr>
            <a:spLocks noGrp="1"/>
          </p:cNvSpPr>
          <p:nvPr>
            <p:ph type="ftr" sz="quarter" idx="11"/>
          </p:nvPr>
        </p:nvSpPr>
        <p:spPr/>
        <p:txBody>
          <a:bodyPr/>
          <a:lstStyle/>
          <a:p>
            <a:r>
              <a:rPr lang="en-US" dirty="0"/>
              <a:t>ML on the Edge: Vipin Kizheppatt</a:t>
            </a:r>
          </a:p>
        </p:txBody>
      </p:sp>
      <p:sp>
        <p:nvSpPr>
          <p:cNvPr id="6" name="Slide Number Placeholder 5">
            <a:extLst>
              <a:ext uri="{FF2B5EF4-FFF2-40B4-BE49-F238E27FC236}">
                <a16:creationId xmlns:a16="http://schemas.microsoft.com/office/drawing/2014/main" id="{FA8A264A-3B0E-4789-8D33-E3B8BB427F16}"/>
              </a:ext>
            </a:extLst>
          </p:cNvPr>
          <p:cNvSpPr>
            <a:spLocks noGrp="1"/>
          </p:cNvSpPr>
          <p:nvPr>
            <p:ph type="sldNum" sz="quarter" idx="12"/>
          </p:nvPr>
        </p:nvSpPr>
        <p:spPr/>
        <p:txBody>
          <a:bodyPr/>
          <a:lstStyle/>
          <a:p>
            <a:fld id="{5F44216D-285E-4743-ADC0-F517FFC76697}" type="slidenum">
              <a:rPr lang="en-US" smtClean="0"/>
              <a:t>‹#›</a:t>
            </a:fld>
            <a:endParaRPr lang="en-US" dirty="0"/>
          </a:p>
        </p:txBody>
      </p:sp>
    </p:spTree>
    <p:extLst>
      <p:ext uri="{BB962C8B-B14F-4D97-AF65-F5344CB8AC3E}">
        <p14:creationId xmlns:p14="http://schemas.microsoft.com/office/powerpoint/2010/main" val="567066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5CD398-88C4-4D5A-B800-66982108964E}"/>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0AE657-6D14-4EC6-AF23-3733CA7ECAF9}"/>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013624-5ED1-471D-B870-97A863791322}"/>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B3A089F5-C44A-423E-A411-0170507EB571}"/>
              </a:ext>
            </a:extLst>
          </p:cNvPr>
          <p:cNvSpPr>
            <a:spLocks noGrp="1"/>
          </p:cNvSpPr>
          <p:nvPr>
            <p:ph type="ftr" sz="quarter" idx="11"/>
          </p:nvPr>
        </p:nvSpPr>
        <p:spPr/>
        <p:txBody>
          <a:bodyPr/>
          <a:lstStyle/>
          <a:p>
            <a:r>
              <a:rPr lang="en-US" dirty="0"/>
              <a:t>ML on the Edge: Vipin Kizheppatt</a:t>
            </a:r>
          </a:p>
        </p:txBody>
      </p:sp>
      <p:sp>
        <p:nvSpPr>
          <p:cNvPr id="6" name="Slide Number Placeholder 5">
            <a:extLst>
              <a:ext uri="{FF2B5EF4-FFF2-40B4-BE49-F238E27FC236}">
                <a16:creationId xmlns:a16="http://schemas.microsoft.com/office/drawing/2014/main" id="{FEA2F323-E5A0-4612-B41A-6BBC2FFFEB2E}"/>
              </a:ext>
            </a:extLst>
          </p:cNvPr>
          <p:cNvSpPr>
            <a:spLocks noGrp="1"/>
          </p:cNvSpPr>
          <p:nvPr>
            <p:ph type="sldNum" sz="quarter" idx="12"/>
          </p:nvPr>
        </p:nvSpPr>
        <p:spPr/>
        <p:txBody>
          <a:bodyPr/>
          <a:lstStyle/>
          <a:p>
            <a:fld id="{5F44216D-285E-4743-ADC0-F517FFC76697}" type="slidenum">
              <a:rPr lang="en-US" smtClean="0"/>
              <a:t>‹#›</a:t>
            </a:fld>
            <a:endParaRPr lang="en-US" dirty="0"/>
          </a:p>
        </p:txBody>
      </p:sp>
    </p:spTree>
    <p:extLst>
      <p:ext uri="{BB962C8B-B14F-4D97-AF65-F5344CB8AC3E}">
        <p14:creationId xmlns:p14="http://schemas.microsoft.com/office/powerpoint/2010/main" val="11562361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lvl1pPr>
              <a:defRPr sz="1800">
                <a:solidFill>
                  <a:schemeClr val="tx1"/>
                </a:solidFill>
              </a:defRPr>
            </a:lvl1pPr>
          </a:lstStyle>
          <a:p>
            <a:fld id="{BDABEABC-1C7B-470D-91C3-C8D55AFAACE2}" type="slidenum">
              <a:rPr lang="en-SG" smtClean="0"/>
              <a:pPr/>
              <a:t>‹#›</a:t>
            </a:fld>
            <a:r>
              <a:rPr lang="en-SG" dirty="0"/>
              <a:t> of 15</a:t>
            </a:r>
          </a:p>
        </p:txBody>
      </p:sp>
    </p:spTree>
    <p:extLst>
      <p:ext uri="{BB962C8B-B14F-4D97-AF65-F5344CB8AC3E}">
        <p14:creationId xmlns:p14="http://schemas.microsoft.com/office/powerpoint/2010/main" val="19925034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28" name="Picture 4" descr="C:\Documents and Settings\Jennifer Lockhart\Desktop\Picture2 copy.jpg"/>
          <p:cNvPicPr>
            <a:picLocks noChangeArrowheads="1"/>
          </p:cNvPicPr>
          <p:nvPr userDrawn="1"/>
        </p:nvPicPr>
        <p:blipFill>
          <a:blip r:embed="rId2"/>
          <a:srcRect t="24879"/>
          <a:stretch>
            <a:fillRect/>
          </a:stretch>
        </p:blipFill>
        <p:spPr bwMode="auto">
          <a:xfrm>
            <a:off x="-7942" y="0"/>
            <a:ext cx="12199945" cy="6876288"/>
          </a:xfrm>
          <a:prstGeom prst="rect">
            <a:avLst/>
          </a:prstGeom>
          <a:noFill/>
        </p:spPr>
      </p:pic>
      <p:sp>
        <p:nvSpPr>
          <p:cNvPr id="19462" name="Rectangle 6"/>
          <p:cNvSpPr>
            <a:spLocks noGrp="1" noChangeArrowheads="1"/>
          </p:cNvSpPr>
          <p:nvPr>
            <p:ph type="subTitle" sz="quarter" idx="1"/>
          </p:nvPr>
        </p:nvSpPr>
        <p:spPr>
          <a:xfrm>
            <a:off x="182034" y="5535507"/>
            <a:ext cx="6629400" cy="676275"/>
          </a:xfrm>
          <a:noFill/>
          <a:ln w="9525">
            <a:noFill/>
            <a:miter lim="800000"/>
            <a:headEnd/>
            <a:tailEnd/>
          </a:ln>
        </p:spPr>
        <p:txBody>
          <a:bodyPr vert="horz" wrap="square" lIns="91440" tIns="45720" rIns="91440" bIns="45720" numCol="1" anchor="ctr" anchorCtr="0" compatLnSpc="1">
            <a:prstTxWarp prst="textNoShape">
              <a:avLst/>
            </a:prstTxWarp>
          </a:bodyPr>
          <a:lstStyle>
            <a:lvl1pPr marL="0" indent="0" algn="l" rtl="0" eaLnBrk="1" fontAlgn="base" hangingPunct="1">
              <a:lnSpc>
                <a:spcPct val="90000"/>
              </a:lnSpc>
              <a:spcBef>
                <a:spcPct val="0"/>
              </a:spcBef>
              <a:spcAft>
                <a:spcPct val="0"/>
              </a:spcAft>
              <a:buClr>
                <a:schemeClr val="tx2"/>
              </a:buClr>
              <a:buSzPct val="88000"/>
              <a:buFont typeface="Wingdings" pitchFamily="2" charset="2"/>
              <a:buNone/>
              <a:defRPr lang="en-US" sz="2000" b="1" dirty="0">
                <a:solidFill>
                  <a:schemeClr val="tx1"/>
                </a:solidFill>
                <a:latin typeface="+mn-lt"/>
                <a:ea typeface="+mn-ea"/>
                <a:cs typeface="+mn-cs"/>
              </a:defRPr>
            </a:lvl1pPr>
          </a:lstStyle>
          <a:p>
            <a:r>
              <a:rPr lang="en-US"/>
              <a:t>Click to edit Master subtitle style</a:t>
            </a:r>
            <a:endParaRPr lang="en-US" dirty="0"/>
          </a:p>
        </p:txBody>
      </p:sp>
      <p:sp>
        <p:nvSpPr>
          <p:cNvPr id="19467" name="Rectangle 11"/>
          <p:cNvSpPr>
            <a:spLocks noGrp="1" noChangeArrowheads="1"/>
          </p:cNvSpPr>
          <p:nvPr>
            <p:ph type="ctrTitle" sz="quarter"/>
          </p:nvPr>
        </p:nvSpPr>
        <p:spPr>
          <a:xfrm>
            <a:off x="167228" y="3660670"/>
            <a:ext cx="7101684" cy="1114425"/>
          </a:xfr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lnSpc>
                <a:spcPct val="100000"/>
              </a:lnSpc>
              <a:spcBef>
                <a:spcPct val="0"/>
              </a:spcBef>
              <a:spcAft>
                <a:spcPct val="0"/>
              </a:spcAft>
              <a:defRPr lang="en-US" sz="2800" b="1" dirty="0">
                <a:solidFill>
                  <a:schemeClr val="bg2"/>
                </a:solidFill>
                <a:latin typeface="+mj-lt"/>
                <a:ea typeface="+mj-ea"/>
                <a:cs typeface="+mj-cs"/>
              </a:defRPr>
            </a:lvl1pPr>
          </a:lstStyle>
          <a:p>
            <a:r>
              <a:rPr lang="en-US"/>
              <a:t>Click to edit Master title style</a:t>
            </a:r>
            <a:endParaRPr lang="en-US" dirty="0"/>
          </a:p>
        </p:txBody>
      </p:sp>
      <p:pic>
        <p:nvPicPr>
          <p:cNvPr id="8" name="Picture 7" descr="All_Programmable_Lock_up.jpg"/>
          <p:cNvPicPr>
            <a:picLocks noChangeAspect="1"/>
          </p:cNvPicPr>
          <p:nvPr userDrawn="1"/>
        </p:nvPicPr>
        <p:blipFill>
          <a:blip r:embed="rId3">
            <a:clrChange>
              <a:clrFrom>
                <a:srgbClr val="FFFFFF"/>
              </a:clrFrom>
              <a:clrTo>
                <a:srgbClr val="FFFFFF">
                  <a:alpha val="0"/>
                </a:srgbClr>
              </a:clrTo>
            </a:clrChange>
          </a:blip>
          <a:stretch>
            <a:fillRect/>
          </a:stretch>
        </p:blipFill>
        <p:spPr>
          <a:xfrm>
            <a:off x="6979151" y="1068534"/>
            <a:ext cx="4341452" cy="1307592"/>
          </a:xfrm>
          <a:prstGeom prst="rect">
            <a:avLst/>
          </a:prstGeom>
        </p:spPr>
      </p:pic>
      <p:sp>
        <p:nvSpPr>
          <p:cNvPr id="9" name="Footer Placeholder 16"/>
          <p:cNvSpPr>
            <a:spLocks noGrp="1"/>
          </p:cNvSpPr>
          <p:nvPr>
            <p:ph type="ftr" sz="quarter" idx="3"/>
          </p:nvPr>
        </p:nvSpPr>
        <p:spPr>
          <a:xfrm>
            <a:off x="4165601" y="6579165"/>
            <a:ext cx="3860800" cy="246888"/>
          </a:xfrm>
          <a:prstGeom prst="rect">
            <a:avLst/>
          </a:prstGeom>
        </p:spPr>
        <p:txBody>
          <a:bodyPr vert="horz" lIns="91440" tIns="45720" rIns="91440" bIns="45720" rtlCol="0" anchor="ctr"/>
          <a:lstStyle>
            <a:lvl1pPr algn="ctr">
              <a:defRPr sz="1000">
                <a:solidFill>
                  <a:schemeClr val="tx1"/>
                </a:solidFill>
              </a:defRPr>
            </a:lvl1pPr>
          </a:lstStyle>
          <a:p>
            <a:r>
              <a:rPr lang="en-US" dirty="0"/>
              <a:t>© Copyright 2012 Xilinx</a:t>
            </a:r>
          </a:p>
        </p:txBody>
      </p:sp>
      <p:sp>
        <p:nvSpPr>
          <p:cNvPr id="7" name="Rectangle 11"/>
          <p:cNvSpPr txBox="1">
            <a:spLocks noGrp="1" noChangeArrowheads="1"/>
          </p:cNvSpPr>
          <p:nvPr userDrawn="1"/>
        </p:nvSpPr>
        <p:spPr bwMode="auto">
          <a:xfrm>
            <a:off x="325537" y="6621484"/>
            <a:ext cx="4441394" cy="230187"/>
          </a:xfrm>
          <a:prstGeom prst="rect">
            <a:avLst/>
          </a:prstGeom>
          <a:noFill/>
          <a:ln>
            <a:miter lim="800000"/>
            <a:headEnd/>
            <a:tailEnd/>
          </a:ln>
        </p:spPr>
        <p:txBody>
          <a:bodyPr/>
          <a:lstStyle/>
          <a:p>
            <a:pPr>
              <a:defRPr/>
            </a:pPr>
            <a:r>
              <a:rPr lang="en-US" sz="1000" dirty="0">
                <a:solidFill>
                  <a:schemeClr val="bg2"/>
                </a:solidFill>
                <a:latin typeface="+mj-lt"/>
              </a:rPr>
              <a:t>This material exempt per Department of Commerce license exception TSU </a:t>
            </a:r>
          </a:p>
        </p:txBody>
      </p:sp>
    </p:spTree>
    <p:extLst>
      <p:ext uri="{BB962C8B-B14F-4D97-AF65-F5344CB8AC3E}">
        <p14:creationId xmlns:p14="http://schemas.microsoft.com/office/powerpoint/2010/main" val="7231584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10978195" cy="4268337"/>
          </a:xfrm>
        </p:spPr>
        <p:txBody>
          <a:bodyPr/>
          <a:lstStyle>
            <a:lvl1pPr marL="228600" indent="-228600" algn="l" rtl="0" eaLnBrk="0" fontAlgn="base" hangingPunct="0">
              <a:lnSpc>
                <a:spcPct val="110000"/>
              </a:lnSpc>
              <a:spcBef>
                <a:spcPct val="20000"/>
              </a:spcBef>
              <a:spcAft>
                <a:spcPct val="0"/>
              </a:spcAft>
              <a:buClr>
                <a:schemeClr val="tx2"/>
              </a:buClr>
              <a:buSzPct val="88000"/>
              <a:buFont typeface="Wingdings" pitchFamily="2" charset="2"/>
              <a:buBlip>
                <a:blip r:embed="rId2"/>
              </a:buBlip>
              <a:defRPr lang="en-US" sz="2000" b="1" dirty="0" smtClean="0">
                <a:solidFill>
                  <a:schemeClr val="accent4"/>
                </a:solidFill>
                <a:latin typeface="+mn-lt"/>
                <a:ea typeface="+mn-ea"/>
                <a:cs typeface="+mn-cs"/>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23"/>
          <p:cNvSpPr>
            <a:spLocks noGrp="1" noChangeArrowheads="1"/>
          </p:cNvSpPr>
          <p:nvPr>
            <p:ph type="sldNum" sz="quarter" idx="10"/>
          </p:nvPr>
        </p:nvSpPr>
        <p:spPr>
          <a:xfrm>
            <a:off x="609600" y="6577014"/>
            <a:ext cx="1734160" cy="280986"/>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lang="en-US" sz="800" kern="1200" smtClean="0">
                <a:solidFill>
                  <a:schemeClr val="tx1"/>
                </a:solidFill>
                <a:latin typeface="Arial" charset="0"/>
                <a:ea typeface="+mn-ea"/>
                <a:cs typeface="+mn-cs"/>
              </a:defRPr>
            </a:lvl1pPr>
          </a:lstStyle>
          <a:p>
            <a:pPr>
              <a:defRPr/>
            </a:pPr>
            <a:r>
              <a:rPr lang="en-US" dirty="0" err="1"/>
              <a:t>Zynq</a:t>
            </a:r>
            <a:r>
              <a:rPr lang="en-US" dirty="0"/>
              <a:t> Architecture 12-</a:t>
            </a:r>
            <a:fld id="{060BD193-E118-4B16-863C-C8C12C675E3E}" type="slidenum">
              <a:rPr lang="en-US" smtClean="0"/>
              <a:pPr>
                <a:defRPr/>
              </a:pPr>
              <a:t>‹#›</a:t>
            </a:fld>
            <a:endParaRPr lang="en-US" dirty="0"/>
          </a:p>
        </p:txBody>
      </p:sp>
      <p:sp>
        <p:nvSpPr>
          <p:cNvPr id="5" name="Title 4"/>
          <p:cNvSpPr>
            <a:spLocks noGrp="1"/>
          </p:cNvSpPr>
          <p:nvPr>
            <p:ph type="title"/>
          </p:nvPr>
        </p:nvSpPr>
        <p:spPr>
          <a:xfrm>
            <a:off x="609600" y="209550"/>
            <a:ext cx="10972801" cy="1143000"/>
          </a:xfrm>
          <a:noFill/>
          <a:ln w="9525">
            <a:noFill/>
            <a:miter lim="800000"/>
            <a:headEnd/>
            <a:tailEnd/>
          </a:ln>
        </p:spPr>
        <p:txBody>
          <a:bodyPr vert="horz" wrap="square" lIns="0" tIns="45720" rIns="91440" bIns="45720" numCol="1" anchor="t" anchorCtr="0" compatLnSpc="1">
            <a:prstTxWarp prst="textNoShape">
              <a:avLst/>
            </a:prstTxWarp>
          </a:bodyPr>
          <a:lstStyle>
            <a:lvl1pPr>
              <a:lnSpc>
                <a:spcPct val="98000"/>
              </a:lnSpc>
              <a:defRPr lang="en-US" sz="2800" b="1" dirty="0">
                <a:solidFill>
                  <a:schemeClr val="bg2"/>
                </a:solidFill>
                <a:latin typeface="+mj-lt"/>
                <a:ea typeface="+mj-ea"/>
                <a:cs typeface="+mj-cs"/>
              </a:defRPr>
            </a:lvl1pPr>
          </a:lstStyle>
          <a:p>
            <a:pPr lvl="0" algn="l" rtl="0" eaLnBrk="0" fontAlgn="base" hangingPunct="0">
              <a:lnSpc>
                <a:spcPct val="98000"/>
              </a:lnSpc>
              <a:spcBef>
                <a:spcPct val="0"/>
              </a:spcBef>
              <a:spcAft>
                <a:spcPct val="0"/>
              </a:spcAft>
            </a:pPr>
            <a:r>
              <a:rPr lang="en-US"/>
              <a:t>Click to edit Master title style</a:t>
            </a:r>
            <a:endParaRPr lang="en-US" dirty="0"/>
          </a:p>
        </p:txBody>
      </p:sp>
      <p:sp>
        <p:nvSpPr>
          <p:cNvPr id="6" name="Footer Placeholder 16"/>
          <p:cNvSpPr>
            <a:spLocks noGrp="1"/>
          </p:cNvSpPr>
          <p:nvPr>
            <p:ph type="ftr" sz="quarter" idx="3"/>
          </p:nvPr>
        </p:nvSpPr>
        <p:spPr>
          <a:xfrm>
            <a:off x="4165601" y="6579165"/>
            <a:ext cx="3860800" cy="246888"/>
          </a:xfrm>
          <a:prstGeom prst="rect">
            <a:avLst/>
          </a:prstGeom>
        </p:spPr>
        <p:txBody>
          <a:bodyPr vert="horz" lIns="91440" tIns="45720" rIns="91440" bIns="45720" rtlCol="0" anchor="ctr"/>
          <a:lstStyle>
            <a:lvl1pPr algn="ctr">
              <a:defRPr sz="1000">
                <a:solidFill>
                  <a:schemeClr val="tx1"/>
                </a:solidFill>
              </a:defRPr>
            </a:lvl1pPr>
          </a:lstStyle>
          <a:p>
            <a:r>
              <a:rPr lang="en-US" dirty="0"/>
              <a:t>© Copyright 2012 Xilinx</a:t>
            </a:r>
          </a:p>
        </p:txBody>
      </p:sp>
    </p:spTree>
    <p:extLst>
      <p:ext uri="{BB962C8B-B14F-4D97-AF65-F5344CB8AC3E}">
        <p14:creationId xmlns:p14="http://schemas.microsoft.com/office/powerpoint/2010/main" val="2699468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6" name="Rectangle 5"/>
          <p:cNvSpPr/>
          <p:nvPr userDrawn="1"/>
        </p:nvSpPr>
        <p:spPr bwMode="auto">
          <a:xfrm>
            <a:off x="1" y="0"/>
            <a:ext cx="12192000" cy="1238250"/>
          </a:xfrm>
          <a:prstGeom prst="rect">
            <a:avLst/>
          </a:prstGeom>
          <a:solidFill>
            <a:schemeClr val="bg1"/>
          </a:solidFill>
          <a:ln w="762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endParaRPr lang="en-US" sz="1800" dirty="0">
              <a:solidFill>
                <a:srgbClr val="000000"/>
              </a:solidFill>
            </a:endParaRPr>
          </a:p>
        </p:txBody>
      </p:sp>
      <p:grpSp>
        <p:nvGrpSpPr>
          <p:cNvPr id="9" name="Group 8"/>
          <p:cNvGrpSpPr/>
          <p:nvPr userDrawn="1"/>
        </p:nvGrpSpPr>
        <p:grpSpPr>
          <a:xfrm>
            <a:off x="1" y="21"/>
            <a:ext cx="12192000" cy="200025"/>
            <a:chOff x="0" y="-1"/>
            <a:chExt cx="9144000" cy="200025"/>
          </a:xfrm>
        </p:grpSpPr>
        <p:sp>
          <p:nvSpPr>
            <p:cNvPr id="10" name="Rectangle 9"/>
            <p:cNvSpPr/>
            <p:nvPr userDrawn="1"/>
          </p:nvSpPr>
          <p:spPr bwMode="auto">
            <a:xfrm>
              <a:off x="0" y="-1"/>
              <a:ext cx="9144000" cy="200025"/>
            </a:xfrm>
            <a:prstGeom prst="rect">
              <a:avLst/>
            </a:prstGeom>
            <a:solidFill>
              <a:schemeClr val="bg2"/>
            </a:solidFill>
            <a:ln w="762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endParaRPr lang="en-US" sz="1800" dirty="0">
                <a:solidFill>
                  <a:srgbClr val="000000"/>
                </a:solidFill>
              </a:endParaRPr>
            </a:p>
          </p:txBody>
        </p:sp>
        <p:pic>
          <p:nvPicPr>
            <p:cNvPr id="11" name="Picture 17" descr="Red Header"/>
            <p:cNvPicPr>
              <a:picLocks noChangeAspect="1" noChangeArrowheads="1"/>
            </p:cNvPicPr>
            <p:nvPr userDrawn="1"/>
          </p:nvPicPr>
          <p:blipFill>
            <a:blip r:embed="rId2" cstate="print"/>
            <a:srcRect/>
            <a:stretch>
              <a:fillRect/>
            </a:stretch>
          </p:blipFill>
          <p:spPr bwMode="invGray">
            <a:xfrm>
              <a:off x="7658100" y="0"/>
              <a:ext cx="1485900" cy="194251"/>
            </a:xfrm>
            <a:prstGeom prst="rect">
              <a:avLst/>
            </a:prstGeom>
            <a:noFill/>
            <a:ln w="9525">
              <a:noFill/>
              <a:miter lim="800000"/>
              <a:headEnd/>
              <a:tailEnd/>
            </a:ln>
          </p:spPr>
        </p:pic>
      </p:grpSp>
      <p:sp>
        <p:nvSpPr>
          <p:cNvPr id="5" name="Title 4"/>
          <p:cNvSpPr>
            <a:spLocks noGrp="1"/>
          </p:cNvSpPr>
          <p:nvPr>
            <p:ph type="title"/>
          </p:nvPr>
        </p:nvSpPr>
        <p:spPr>
          <a:xfrm>
            <a:off x="609600" y="209550"/>
            <a:ext cx="10972801" cy="1143000"/>
          </a:xfrm>
          <a:noFill/>
          <a:ln w="9525">
            <a:noFill/>
            <a:miter lim="800000"/>
            <a:headEnd/>
            <a:tailEnd/>
          </a:ln>
        </p:spPr>
        <p:txBody>
          <a:bodyPr vert="horz" wrap="square" lIns="0" tIns="45720" rIns="91440" bIns="45720" numCol="1" anchor="t" anchorCtr="0" compatLnSpc="1">
            <a:prstTxWarp prst="textNoShape">
              <a:avLst/>
            </a:prstTxWarp>
          </a:bodyPr>
          <a:lstStyle>
            <a:lvl1pPr>
              <a:defRPr lang="en-US" sz="2800" b="1" dirty="0">
                <a:solidFill>
                  <a:schemeClr val="bg2"/>
                </a:solidFill>
                <a:latin typeface="+mj-lt"/>
                <a:ea typeface="+mj-ea"/>
                <a:cs typeface="+mj-cs"/>
              </a:defRPr>
            </a:lvl1pPr>
          </a:lstStyle>
          <a:p>
            <a:pPr lvl="0" algn="l" rtl="0" eaLnBrk="0" fontAlgn="base" hangingPunct="0">
              <a:lnSpc>
                <a:spcPct val="98000"/>
              </a:lnSpc>
              <a:spcBef>
                <a:spcPct val="0"/>
              </a:spcBef>
              <a:spcAft>
                <a:spcPct val="0"/>
              </a:spcAft>
            </a:pPr>
            <a:r>
              <a:rPr lang="en-US"/>
              <a:t>Click to edit Master title style</a:t>
            </a:r>
            <a:endParaRPr lang="en-US" dirty="0"/>
          </a:p>
        </p:txBody>
      </p:sp>
      <p:sp>
        <p:nvSpPr>
          <p:cNvPr id="4" name="Rectangle 23"/>
          <p:cNvSpPr>
            <a:spLocks noGrp="1" noChangeArrowheads="1"/>
          </p:cNvSpPr>
          <p:nvPr>
            <p:ph type="sldNum" sz="quarter" idx="10"/>
          </p:nvPr>
        </p:nvSpPr>
        <p:spPr>
          <a:xfrm>
            <a:off x="609600" y="6577014"/>
            <a:ext cx="1814192" cy="280986"/>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lang="en-US" sz="800" kern="1200" smtClean="0">
                <a:solidFill>
                  <a:schemeClr val="tx1"/>
                </a:solidFill>
                <a:latin typeface="Arial" charset="0"/>
                <a:ea typeface="+mn-ea"/>
                <a:cs typeface="+mn-cs"/>
              </a:defRPr>
            </a:lvl1pPr>
          </a:lstStyle>
          <a:p>
            <a:pPr>
              <a:defRPr/>
            </a:pPr>
            <a:r>
              <a:rPr lang="en-US" dirty="0" err="1"/>
              <a:t>Zynq</a:t>
            </a:r>
            <a:r>
              <a:rPr lang="en-US" dirty="0"/>
              <a:t> Architecture 12-</a:t>
            </a:r>
            <a:fld id="{060BD193-E118-4B16-863C-C8C12C675E3E}" type="slidenum">
              <a:rPr lang="en-US" smtClean="0"/>
              <a:pPr>
                <a:defRPr/>
              </a:pPr>
              <a:t>‹#›</a:t>
            </a:fld>
            <a:endParaRPr lang="en-US" dirty="0"/>
          </a:p>
        </p:txBody>
      </p:sp>
      <p:sp>
        <p:nvSpPr>
          <p:cNvPr id="8" name="Footer Placeholder 16"/>
          <p:cNvSpPr>
            <a:spLocks noGrp="1"/>
          </p:cNvSpPr>
          <p:nvPr>
            <p:ph type="ftr" sz="quarter" idx="3"/>
          </p:nvPr>
        </p:nvSpPr>
        <p:spPr>
          <a:xfrm>
            <a:off x="4165601" y="6579165"/>
            <a:ext cx="3860800" cy="246888"/>
          </a:xfrm>
          <a:prstGeom prst="rect">
            <a:avLst/>
          </a:prstGeom>
        </p:spPr>
        <p:txBody>
          <a:bodyPr vert="horz" lIns="91440" tIns="45720" rIns="91440" bIns="45720" rtlCol="0" anchor="ctr"/>
          <a:lstStyle>
            <a:lvl1pPr algn="ctr">
              <a:defRPr sz="1000">
                <a:solidFill>
                  <a:schemeClr val="tx1"/>
                </a:solidFill>
              </a:defRPr>
            </a:lvl1pPr>
          </a:lstStyle>
          <a:p>
            <a:r>
              <a:rPr lang="en-US" dirty="0"/>
              <a:t>© Copyright 2012 Xilinx</a:t>
            </a:r>
          </a:p>
        </p:txBody>
      </p:sp>
    </p:spTree>
    <p:extLst>
      <p:ext uri="{BB962C8B-B14F-4D97-AF65-F5344CB8AC3E}">
        <p14:creationId xmlns:p14="http://schemas.microsoft.com/office/powerpoint/2010/main" val="12098503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080000" cy="4525963"/>
          </a:xfrm>
          <a:noFill/>
          <a:ln w="9525">
            <a:noFill/>
            <a:miter lim="800000"/>
            <a:headEnd/>
            <a:tailEnd/>
          </a:ln>
        </p:spPr>
        <p:txBody>
          <a:bodyPr vert="horz" wrap="square" lIns="0" tIns="45720" rIns="91440" bIns="45720" numCol="1" anchor="t" anchorCtr="0" compatLnSpc="1">
            <a:prstTxWarp prst="textNoShape">
              <a:avLst/>
            </a:prstTxWarp>
          </a:bodyPr>
          <a:lstStyle>
            <a:lvl1pPr algn="l" rtl="0" eaLnBrk="0" fontAlgn="base" hangingPunct="0">
              <a:lnSpc>
                <a:spcPct val="110000"/>
              </a:lnSpc>
              <a:spcBef>
                <a:spcPct val="20000"/>
              </a:spcBef>
              <a:spcAft>
                <a:spcPct val="0"/>
              </a:spcAft>
              <a:defRPr lang="en-US" sz="2000" b="1" dirty="0" smtClean="0">
                <a:solidFill>
                  <a:schemeClr val="accent4"/>
                </a:solidFill>
                <a:latin typeface="+mn-lt"/>
                <a:ea typeface="+mn-ea"/>
                <a:cs typeface="+mn-cs"/>
              </a:defRPr>
            </a:lvl1pPr>
            <a:lvl2pPr algn="l" rtl="0" eaLnBrk="0" fontAlgn="base" hangingPunct="0">
              <a:lnSpc>
                <a:spcPct val="110000"/>
              </a:lnSpc>
              <a:spcBef>
                <a:spcPct val="20000"/>
              </a:spcBef>
              <a:spcAft>
                <a:spcPct val="0"/>
              </a:spcAft>
              <a:defRPr lang="en-US" sz="1800" b="0" dirty="0" smtClean="0">
                <a:solidFill>
                  <a:schemeClr val="tx1"/>
                </a:solidFill>
                <a:latin typeface="+mn-lt"/>
                <a:ea typeface="+mn-ea"/>
                <a:cs typeface="+mn-cs"/>
              </a:defRPr>
            </a:lvl2pPr>
            <a:lvl3pPr algn="l" rtl="0" eaLnBrk="0" fontAlgn="base" hangingPunct="0">
              <a:lnSpc>
                <a:spcPct val="110000"/>
              </a:lnSpc>
              <a:spcBef>
                <a:spcPct val="20000"/>
              </a:spcBef>
              <a:spcAft>
                <a:spcPct val="0"/>
              </a:spcAft>
              <a:defRPr lang="en-US" sz="1600" b="0" dirty="0" smtClean="0">
                <a:solidFill>
                  <a:schemeClr val="tx1"/>
                </a:solidFill>
                <a:latin typeface="+mn-lt"/>
                <a:ea typeface="+mn-ea"/>
                <a:cs typeface="+mn-cs"/>
              </a:defRPr>
            </a:lvl3pPr>
            <a:lvl4pPr algn="l" rtl="0" eaLnBrk="0" fontAlgn="base" hangingPunct="0">
              <a:lnSpc>
                <a:spcPct val="110000"/>
              </a:lnSpc>
              <a:spcBef>
                <a:spcPct val="20000"/>
              </a:spcBef>
              <a:spcAft>
                <a:spcPct val="0"/>
              </a:spcAft>
              <a:defRPr lang="en-US" sz="1600" b="0" dirty="0" smtClean="0">
                <a:solidFill>
                  <a:schemeClr val="tx1"/>
                </a:solidFill>
                <a:latin typeface="+mn-lt"/>
                <a:ea typeface="+mn-ea"/>
                <a:cs typeface="+mn-cs"/>
              </a:defRPr>
            </a:lvl4pPr>
            <a:lvl5pPr algn="l" rtl="0" eaLnBrk="0" fontAlgn="base" hangingPunct="0">
              <a:lnSpc>
                <a:spcPct val="110000"/>
              </a:lnSpc>
              <a:spcBef>
                <a:spcPct val="20000"/>
              </a:spcBef>
              <a:spcAft>
                <a:spcPct val="0"/>
              </a:spcAft>
              <a:defRPr lang="en-US" sz="1600" b="0" dirty="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464634" y="1600206"/>
            <a:ext cx="5136816" cy="4525963"/>
          </a:xfrm>
          <a:noFill/>
          <a:ln w="9525">
            <a:noFill/>
            <a:miter lim="800000"/>
            <a:headEnd/>
            <a:tailEnd/>
          </a:ln>
        </p:spPr>
        <p:txBody>
          <a:bodyPr vert="horz" wrap="square" lIns="0" tIns="45720" rIns="91440" bIns="45720" numCol="1" anchor="t" anchorCtr="0" compatLnSpc="1">
            <a:prstTxWarp prst="textNoShape">
              <a:avLst/>
            </a:prstTxWarp>
          </a:bodyPr>
          <a:lstStyle>
            <a:lvl1pPr algn="l" rtl="0" eaLnBrk="0" fontAlgn="base" hangingPunct="0">
              <a:lnSpc>
                <a:spcPct val="110000"/>
              </a:lnSpc>
              <a:spcBef>
                <a:spcPct val="20000"/>
              </a:spcBef>
              <a:spcAft>
                <a:spcPct val="0"/>
              </a:spcAft>
              <a:defRPr lang="en-US" sz="2000" b="1" smtClean="0">
                <a:solidFill>
                  <a:schemeClr val="accent4"/>
                </a:solidFill>
                <a:latin typeface="+mn-lt"/>
                <a:ea typeface="+mn-ea"/>
                <a:cs typeface="+mn-cs"/>
              </a:defRPr>
            </a:lvl1pPr>
            <a:lvl2pPr algn="l" rtl="0" eaLnBrk="0" fontAlgn="base" hangingPunct="0">
              <a:lnSpc>
                <a:spcPct val="110000"/>
              </a:lnSpc>
              <a:spcBef>
                <a:spcPct val="20000"/>
              </a:spcBef>
              <a:spcAft>
                <a:spcPct val="0"/>
              </a:spcAft>
              <a:defRPr lang="en-US" sz="1800" b="0" smtClean="0">
                <a:solidFill>
                  <a:schemeClr val="tx1"/>
                </a:solidFill>
                <a:latin typeface="+mn-lt"/>
                <a:ea typeface="+mn-ea"/>
                <a:cs typeface="+mn-cs"/>
              </a:defRPr>
            </a:lvl2pPr>
            <a:lvl3pPr algn="l" rtl="0" eaLnBrk="0" fontAlgn="base" hangingPunct="0">
              <a:lnSpc>
                <a:spcPct val="110000"/>
              </a:lnSpc>
              <a:spcBef>
                <a:spcPct val="20000"/>
              </a:spcBef>
              <a:spcAft>
                <a:spcPct val="0"/>
              </a:spcAft>
              <a:defRPr lang="en-US" sz="1600" b="0" smtClean="0">
                <a:solidFill>
                  <a:schemeClr val="tx1"/>
                </a:solidFill>
                <a:latin typeface="+mn-lt"/>
                <a:ea typeface="+mn-ea"/>
                <a:cs typeface="+mn-cs"/>
              </a:defRPr>
            </a:lvl3pPr>
            <a:lvl4pPr algn="l" rtl="0" eaLnBrk="0" fontAlgn="base" hangingPunct="0">
              <a:lnSpc>
                <a:spcPct val="110000"/>
              </a:lnSpc>
              <a:spcBef>
                <a:spcPct val="20000"/>
              </a:spcBef>
              <a:spcAft>
                <a:spcPct val="0"/>
              </a:spcAft>
              <a:defRPr lang="en-US" sz="1600" b="0" smtClean="0">
                <a:solidFill>
                  <a:schemeClr val="tx1"/>
                </a:solidFill>
                <a:latin typeface="+mn-lt"/>
                <a:ea typeface="+mn-ea"/>
                <a:cs typeface="+mn-cs"/>
              </a:defRPr>
            </a:lvl4pPr>
            <a:lvl5pPr algn="l" rtl="0" eaLnBrk="0" fontAlgn="base" hangingPunct="0">
              <a:lnSpc>
                <a:spcPct val="110000"/>
              </a:lnSpc>
              <a:spcBef>
                <a:spcPct val="20000"/>
              </a:spcBef>
              <a:spcAft>
                <a:spcPct val="0"/>
              </a:spcAft>
              <a:defRPr lang="en-US" sz="1600" b="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5" name="Rectangle 23"/>
          <p:cNvSpPr>
            <a:spLocks noGrp="1" noChangeArrowheads="1"/>
          </p:cNvSpPr>
          <p:nvPr>
            <p:ph type="sldNum" sz="quarter" idx="10"/>
          </p:nvPr>
        </p:nvSpPr>
        <p:spPr>
          <a:xfrm>
            <a:off x="609613" y="6577014"/>
            <a:ext cx="1962820" cy="280986"/>
          </a:xfrm>
          <a:prstGeom prst="rect">
            <a:avLst/>
          </a:prstGeom>
          <a:ln/>
        </p:spPr>
        <p:txBody>
          <a:bodyPr/>
          <a:lstStyle>
            <a:lvl1pPr>
              <a:defRPr/>
            </a:lvl1pPr>
          </a:lstStyle>
          <a:p>
            <a:pPr>
              <a:defRPr/>
            </a:pPr>
            <a:r>
              <a:rPr lang="en-US" dirty="0" err="1"/>
              <a:t>Zynq</a:t>
            </a:r>
            <a:r>
              <a:rPr lang="en-US" dirty="0"/>
              <a:t> Architecture 12-</a:t>
            </a:r>
            <a:fld id="{99D29FBF-A473-46DA-BC14-675AC1C8F9A5}" type="slidenum">
              <a:rPr lang="en-US" smtClean="0"/>
              <a:pPr>
                <a:defRPr/>
              </a:pPr>
              <a:t>‹#›</a:t>
            </a:fld>
            <a:endParaRPr lang="en-US" dirty="0"/>
          </a:p>
        </p:txBody>
      </p:sp>
      <p:sp>
        <p:nvSpPr>
          <p:cNvPr id="6" name="Footer Placeholder 16"/>
          <p:cNvSpPr>
            <a:spLocks noGrp="1"/>
          </p:cNvSpPr>
          <p:nvPr>
            <p:ph type="ftr" sz="quarter" idx="3"/>
          </p:nvPr>
        </p:nvSpPr>
        <p:spPr>
          <a:xfrm>
            <a:off x="4165601" y="6579165"/>
            <a:ext cx="3860800" cy="246888"/>
          </a:xfrm>
          <a:prstGeom prst="rect">
            <a:avLst/>
          </a:prstGeom>
        </p:spPr>
        <p:txBody>
          <a:bodyPr vert="horz" lIns="91440" tIns="45720" rIns="91440" bIns="45720" rtlCol="0" anchor="ctr"/>
          <a:lstStyle>
            <a:lvl1pPr algn="ctr">
              <a:defRPr sz="1000">
                <a:solidFill>
                  <a:schemeClr val="tx1"/>
                </a:solidFill>
              </a:defRPr>
            </a:lvl1pPr>
          </a:lstStyle>
          <a:p>
            <a:r>
              <a:rPr lang="en-US" dirty="0"/>
              <a:t>© Copyright 2012 Xilinx</a:t>
            </a:r>
          </a:p>
        </p:txBody>
      </p:sp>
    </p:spTree>
    <p:extLst>
      <p:ext uri="{BB962C8B-B14F-4D97-AF65-F5344CB8AC3E}">
        <p14:creationId xmlns:p14="http://schemas.microsoft.com/office/powerpoint/2010/main" val="37773311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23"/>
          <p:cNvSpPr>
            <a:spLocks noGrp="1" noChangeArrowheads="1"/>
          </p:cNvSpPr>
          <p:nvPr>
            <p:ph type="sldNum" sz="quarter" idx="10"/>
          </p:nvPr>
        </p:nvSpPr>
        <p:spPr>
          <a:xfrm>
            <a:off x="609613" y="6577014"/>
            <a:ext cx="1871356" cy="280986"/>
          </a:xfrm>
          <a:prstGeom prst="rect">
            <a:avLst/>
          </a:prstGeom>
          <a:ln/>
        </p:spPr>
        <p:txBody>
          <a:bodyPr/>
          <a:lstStyle>
            <a:lvl1pPr>
              <a:defRPr/>
            </a:lvl1pPr>
          </a:lstStyle>
          <a:p>
            <a:pPr>
              <a:defRPr/>
            </a:pPr>
            <a:r>
              <a:rPr lang="en-US" dirty="0" err="1"/>
              <a:t>Zynq</a:t>
            </a:r>
            <a:r>
              <a:rPr lang="en-US" dirty="0"/>
              <a:t> Architecture 12-</a:t>
            </a:r>
            <a:fld id="{48005198-8FB0-4BE5-A5FF-99FA69737174}" type="slidenum">
              <a:rPr lang="en-US" smtClean="0"/>
              <a:pPr>
                <a:defRPr/>
              </a:pPr>
              <a:t>‹#›</a:t>
            </a:fld>
            <a:endParaRPr lang="en-US" dirty="0"/>
          </a:p>
        </p:txBody>
      </p:sp>
      <p:sp>
        <p:nvSpPr>
          <p:cNvPr id="4" name="Footer Placeholder 16"/>
          <p:cNvSpPr>
            <a:spLocks noGrp="1"/>
          </p:cNvSpPr>
          <p:nvPr>
            <p:ph type="ftr" sz="quarter" idx="3"/>
          </p:nvPr>
        </p:nvSpPr>
        <p:spPr>
          <a:xfrm>
            <a:off x="4165601" y="6579165"/>
            <a:ext cx="3860800" cy="246888"/>
          </a:xfrm>
          <a:prstGeom prst="rect">
            <a:avLst/>
          </a:prstGeom>
        </p:spPr>
        <p:txBody>
          <a:bodyPr vert="horz" lIns="91440" tIns="45720" rIns="91440" bIns="45720" rtlCol="0" anchor="ctr"/>
          <a:lstStyle>
            <a:lvl1pPr algn="ctr">
              <a:defRPr sz="1000">
                <a:solidFill>
                  <a:schemeClr val="tx1"/>
                </a:solidFill>
              </a:defRPr>
            </a:lvl1pPr>
          </a:lstStyle>
          <a:p>
            <a:r>
              <a:rPr lang="en-US" dirty="0"/>
              <a:t>© Copyright 2012 Xilinx</a:t>
            </a:r>
          </a:p>
        </p:txBody>
      </p:sp>
    </p:spTree>
    <p:extLst>
      <p:ext uri="{BB962C8B-B14F-4D97-AF65-F5344CB8AC3E}">
        <p14:creationId xmlns:p14="http://schemas.microsoft.com/office/powerpoint/2010/main" val="2266770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72A72F24-C2F4-A848-9526-6DDE3032300C}"/>
              </a:ext>
            </a:extLst>
          </p:cNvPr>
          <p:cNvSpPr>
            <a:spLocks noGrp="1"/>
          </p:cNvSpPr>
          <p:nvPr>
            <p:ph sz="quarter" idx="10"/>
          </p:nvPr>
        </p:nvSpPr>
        <p:spPr>
          <a:xfrm>
            <a:off x="444500" y="1460500"/>
            <a:ext cx="5327904" cy="3977640"/>
          </a:xfrm>
          <a:prstGeom prst="rect">
            <a:avLst/>
          </a:prstGeom>
        </p:spPr>
        <p:txBody>
          <a:bodyPr vert="horz" lIns="91440" tIns="45720" rIns="91440" bIns="45720" rtlCol="0">
            <a:normAutofit/>
          </a:bodyPr>
          <a:lstStyle>
            <a:lvl1pPr>
              <a:lnSpc>
                <a:spcPct val="100000"/>
              </a:lnSpc>
              <a:defRPr lang="en-US" sz="1400" smtClean="0">
                <a:solidFill>
                  <a:schemeClr val="tx1">
                    <a:lumMod val="75000"/>
                    <a:lumOff val="25000"/>
                  </a:schemeClr>
                </a:solidFill>
              </a:defRPr>
            </a:lvl1pPr>
            <a:lvl2pPr>
              <a:lnSpc>
                <a:spcPct val="100000"/>
              </a:lnSpc>
              <a:defRPr lang="en-US" sz="1400" smtClean="0">
                <a:solidFill>
                  <a:schemeClr val="tx1">
                    <a:lumMod val="75000"/>
                    <a:lumOff val="25000"/>
                  </a:schemeClr>
                </a:solidFill>
              </a:defRPr>
            </a:lvl2pPr>
            <a:lvl3pPr>
              <a:lnSpc>
                <a:spcPct val="100000"/>
              </a:lnSpc>
              <a:defRPr lang="en-US" sz="1400" smtClean="0">
                <a:solidFill>
                  <a:schemeClr val="tx1">
                    <a:lumMod val="75000"/>
                    <a:lumOff val="25000"/>
                  </a:schemeClr>
                </a:solidFill>
              </a:defRPr>
            </a:lvl3pPr>
            <a:lvl4pPr>
              <a:lnSpc>
                <a:spcPct val="100000"/>
              </a:lnSpc>
              <a:defRPr lang="en-US" sz="1400" smtClean="0">
                <a:solidFill>
                  <a:schemeClr val="tx1">
                    <a:lumMod val="75000"/>
                    <a:lumOff val="25000"/>
                  </a:schemeClr>
                </a:solidFill>
              </a:defRPr>
            </a:lvl4pPr>
            <a:lvl5pPr>
              <a:lnSpc>
                <a:spcPct val="100000"/>
              </a:lnSpc>
              <a:defRPr lang="en-US" sz="140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p>
        </p:txBody>
      </p:sp>
      <p:sp>
        <p:nvSpPr>
          <p:cNvPr id="9" name="Date Placeholder 3">
            <a:extLst>
              <a:ext uri="{FF2B5EF4-FFF2-40B4-BE49-F238E27FC236}">
                <a16:creationId xmlns:a16="http://schemas.microsoft.com/office/drawing/2014/main" id="{0B5A9DDA-5C61-C94F-9C1E-F412423AF3E7}"/>
              </a:ext>
            </a:extLst>
          </p:cNvPr>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endParaRPr lang="en-US" dirty="0"/>
          </a:p>
        </p:txBody>
      </p:sp>
      <p:sp>
        <p:nvSpPr>
          <p:cNvPr id="10" name="Footer Placeholder 4">
            <a:extLst>
              <a:ext uri="{FF2B5EF4-FFF2-40B4-BE49-F238E27FC236}">
                <a16:creationId xmlns:a16="http://schemas.microsoft.com/office/drawing/2014/main" id="{AB9CE1BE-CD51-BD42-A659-2F084EB57DE7}"/>
              </a:ext>
            </a:extLst>
          </p:cNvPr>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r>
              <a:rPr lang="en-US" dirty="0"/>
              <a:t>ML on the Edge: Vipin Kizheppatt</a:t>
            </a:r>
          </a:p>
        </p:txBody>
      </p:sp>
      <p:sp>
        <p:nvSpPr>
          <p:cNvPr id="11" name="Slide Number Placeholder 5">
            <a:extLst>
              <a:ext uri="{FF2B5EF4-FFF2-40B4-BE49-F238E27FC236}">
                <a16:creationId xmlns:a16="http://schemas.microsoft.com/office/drawing/2014/main" id="{F2707C4E-5419-8141-80B3-E4B112655C23}"/>
              </a:ext>
            </a:extLst>
          </p:cNvPr>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cxnSp>
        <p:nvCxnSpPr>
          <p:cNvPr id="12" name="Straight Connector 11">
            <a:extLst>
              <a:ext uri="{FF2B5EF4-FFF2-40B4-BE49-F238E27FC236}">
                <a16:creationId xmlns:a16="http://schemas.microsoft.com/office/drawing/2014/main" id="{06D362EF-E079-514F-814C-6085176CA7AD}"/>
              </a:ext>
            </a:extLst>
          </p:cNvPr>
          <p:cNvCxnSpPr>
            <a:cxnSpLocks/>
          </p:cNvCxnSpPr>
          <p:nvPr userDrawn="1"/>
        </p:nvCxnSpPr>
        <p:spPr>
          <a:xfrm>
            <a:off x="533400" y="1104900"/>
            <a:ext cx="11119104"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2AC75DAD-32BC-CC41-8DF4-9E68DB31CFAC}"/>
              </a:ext>
            </a:extLst>
          </p:cNvPr>
          <p:cNvSpPr>
            <a:spLocks noGrp="1"/>
          </p:cNvSpPr>
          <p:nvPr>
            <p:ph type="title"/>
          </p:nvPr>
        </p:nvSpPr>
        <p:spPr>
          <a:xfrm>
            <a:off x="444500" y="430609"/>
            <a:ext cx="9146972" cy="640080"/>
          </a:xfrm>
          <a:prstGeom prst="rect">
            <a:avLst/>
          </a:prstGeom>
        </p:spPr>
        <p:txBody>
          <a:bodyPr>
            <a:normAutofit/>
          </a:bodyPr>
          <a:lstStyle>
            <a:lvl1pPr>
              <a:defRPr sz="2800"/>
            </a:lvl1pPr>
          </a:lstStyle>
          <a:p>
            <a:r>
              <a:rPr lang="en-US"/>
              <a:t>Click to edit Master title style</a:t>
            </a:r>
          </a:p>
        </p:txBody>
      </p:sp>
    </p:spTree>
    <p:extLst>
      <p:ext uri="{BB962C8B-B14F-4D97-AF65-F5344CB8AC3E}">
        <p14:creationId xmlns:p14="http://schemas.microsoft.com/office/powerpoint/2010/main" val="3362173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90EAB2A1-27FC-7D46-BBF1-72410CED554C}"/>
              </a:ext>
            </a:extLst>
          </p:cNvPr>
          <p:cNvSpPr>
            <a:spLocks noGrp="1"/>
          </p:cNvSpPr>
          <p:nvPr>
            <p:ph sz="quarter" idx="13"/>
          </p:nvPr>
        </p:nvSpPr>
        <p:spPr>
          <a:xfrm>
            <a:off x="450596" y="2560320"/>
            <a:ext cx="9445752" cy="3977640"/>
          </a:xfrm>
          <a:prstGeom prst="rect">
            <a:avLst/>
          </a:prstGeom>
        </p:spPr>
        <p:txBody>
          <a:bodyPr vert="horz" lIns="91440" tIns="45720" rIns="91440" bIns="45720" rtlCol="0">
            <a:normAutofit/>
          </a:bodyPr>
          <a:lstStyle>
            <a:lvl1pPr>
              <a:defRPr lang="en-US" sz="2400" smtClean="0">
                <a:solidFill>
                  <a:schemeClr val="tx1">
                    <a:lumMod val="75000"/>
                    <a:lumOff val="25000"/>
                  </a:schemeClr>
                </a:solidFill>
                <a:latin typeface="+mn-lt"/>
              </a:defRPr>
            </a:lvl1pPr>
            <a:lvl2pPr>
              <a:defRPr lang="en-US" sz="1200" dirty="0" smtClean="0">
                <a:solidFill>
                  <a:schemeClr val="tx1">
                    <a:lumMod val="75000"/>
                    <a:lumOff val="25000"/>
                  </a:schemeClr>
                </a:solidFill>
                <a:latin typeface="+mn-lt"/>
              </a:defRPr>
            </a:lvl2pPr>
            <a:lvl3pPr>
              <a:defRPr lang="en-US" sz="1200" dirty="0" smtClean="0">
                <a:solidFill>
                  <a:schemeClr val="tx1">
                    <a:lumMod val="75000"/>
                    <a:lumOff val="25000"/>
                  </a:schemeClr>
                </a:solidFill>
                <a:latin typeface="+mn-lt"/>
              </a:defRPr>
            </a:lvl3pPr>
            <a:lvl4pPr>
              <a:defRPr lang="en-US" sz="1200" dirty="0" smtClean="0">
                <a:solidFill>
                  <a:schemeClr val="tx1">
                    <a:lumMod val="75000"/>
                    <a:lumOff val="25000"/>
                  </a:schemeClr>
                </a:solidFill>
                <a:latin typeface="+mn-lt"/>
              </a:defRPr>
            </a:lvl4pPr>
            <a:lvl5pPr>
              <a:defRPr lang="en-US" sz="1200" dirty="0">
                <a:solidFill>
                  <a:schemeClr val="tx1">
                    <a:lumMod val="75000"/>
                    <a:lumOff val="25000"/>
                  </a:schemeClr>
                </a:solidFill>
                <a:latin typeface="+mn-lt"/>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p>
        </p:txBody>
      </p:sp>
      <p:cxnSp>
        <p:nvCxnSpPr>
          <p:cNvPr id="8" name="Straight Connector 7">
            <a:extLst>
              <a:ext uri="{FF2B5EF4-FFF2-40B4-BE49-F238E27FC236}">
                <a16:creationId xmlns:a16="http://schemas.microsoft.com/office/drawing/2014/main" id="{1170A3AA-4210-FB4E-9790-9D6891AFF655}"/>
              </a:ext>
            </a:extLst>
          </p:cNvPr>
          <p:cNvCxnSpPr>
            <a:cxnSpLocks/>
          </p:cNvCxnSpPr>
          <p:nvPr userDrawn="1"/>
        </p:nvCxnSpPr>
        <p:spPr>
          <a:xfrm>
            <a:off x="533400" y="1104900"/>
            <a:ext cx="11119104"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9" name="Title 1">
            <a:extLst>
              <a:ext uri="{FF2B5EF4-FFF2-40B4-BE49-F238E27FC236}">
                <a16:creationId xmlns:a16="http://schemas.microsoft.com/office/drawing/2014/main" id="{28B6F196-1924-E341-B33B-77AEF4A875CF}"/>
              </a:ext>
            </a:extLst>
          </p:cNvPr>
          <p:cNvSpPr>
            <a:spLocks noGrp="1"/>
          </p:cNvSpPr>
          <p:nvPr>
            <p:ph type="title"/>
          </p:nvPr>
        </p:nvSpPr>
        <p:spPr>
          <a:xfrm>
            <a:off x="444500" y="430609"/>
            <a:ext cx="9146972" cy="640080"/>
          </a:xfrm>
          <a:prstGeom prst="rect">
            <a:avLst/>
          </a:prstGeom>
        </p:spPr>
        <p:txBody>
          <a:bodyPr>
            <a:normAutofit/>
          </a:bodyPr>
          <a:lstStyle>
            <a:lvl1pPr>
              <a:defRPr sz="2800"/>
            </a:lvl1pPr>
          </a:lstStyle>
          <a:p>
            <a:r>
              <a:rPr lang="en-US"/>
              <a:t>Click to edit Master title style</a:t>
            </a:r>
          </a:p>
        </p:txBody>
      </p:sp>
    </p:spTree>
    <p:extLst>
      <p:ext uri="{BB962C8B-B14F-4D97-AF65-F5344CB8AC3E}">
        <p14:creationId xmlns:p14="http://schemas.microsoft.com/office/powerpoint/2010/main" val="2736486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BE2BF-67D0-421C-B0EA-C2FDA38E908E}"/>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19ED459D-4DBB-4B08-B28E-38CB294598EB}"/>
              </a:ext>
            </a:extLst>
          </p:cNvPr>
          <p:cNvSpPr>
            <a:spLocks noGrp="1"/>
          </p:cNvSpPr>
          <p:nvPr>
            <p:ph sz="half" idx="1"/>
          </p:nvPr>
        </p:nvSpPr>
        <p:spPr>
          <a:xfrm>
            <a:off x="838200" y="1825625"/>
            <a:ext cx="5181601"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9D5826-9D5D-45F7-9039-C9593873510D}"/>
              </a:ext>
            </a:extLst>
          </p:cNvPr>
          <p:cNvSpPr>
            <a:spLocks noGrp="1"/>
          </p:cNvSpPr>
          <p:nvPr>
            <p:ph sz="half" idx="2"/>
          </p:nvPr>
        </p:nvSpPr>
        <p:spPr>
          <a:xfrm>
            <a:off x="6172200" y="1825625"/>
            <a:ext cx="5181601"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C35230-6E6B-4AE2-A238-476A2293EE28}"/>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B3EC195B-3566-4F5A-8A17-C0D96E0DC8AB}"/>
              </a:ext>
            </a:extLst>
          </p:cNvPr>
          <p:cNvSpPr>
            <a:spLocks noGrp="1"/>
          </p:cNvSpPr>
          <p:nvPr>
            <p:ph type="ftr" sz="quarter" idx="11"/>
          </p:nvPr>
        </p:nvSpPr>
        <p:spPr/>
        <p:txBody>
          <a:bodyPr/>
          <a:lstStyle/>
          <a:p>
            <a:r>
              <a:rPr lang="en-US" dirty="0"/>
              <a:t>ML on the Edge: Vipin Kizheppatt</a:t>
            </a:r>
          </a:p>
        </p:txBody>
      </p:sp>
      <p:sp>
        <p:nvSpPr>
          <p:cNvPr id="7" name="Slide Number Placeholder 6">
            <a:extLst>
              <a:ext uri="{FF2B5EF4-FFF2-40B4-BE49-F238E27FC236}">
                <a16:creationId xmlns:a16="http://schemas.microsoft.com/office/drawing/2014/main" id="{B5A64FFA-F5D7-4974-90D5-37C1E4F5D4C4}"/>
              </a:ext>
            </a:extLst>
          </p:cNvPr>
          <p:cNvSpPr>
            <a:spLocks noGrp="1"/>
          </p:cNvSpPr>
          <p:nvPr>
            <p:ph type="sldNum" sz="quarter" idx="12"/>
          </p:nvPr>
        </p:nvSpPr>
        <p:spPr/>
        <p:txBody>
          <a:bodyPr/>
          <a:lstStyle/>
          <a:p>
            <a:fld id="{5F44216D-285E-4743-ADC0-F517FFC76697}" type="slidenum">
              <a:rPr lang="en-US" smtClean="0"/>
              <a:t>‹#›</a:t>
            </a:fld>
            <a:endParaRPr lang="en-US" dirty="0"/>
          </a:p>
        </p:txBody>
      </p:sp>
    </p:spTree>
    <p:extLst>
      <p:ext uri="{BB962C8B-B14F-4D97-AF65-F5344CB8AC3E}">
        <p14:creationId xmlns:p14="http://schemas.microsoft.com/office/powerpoint/2010/main" val="1284014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93013-51BB-4A17-B3BD-969427C676BB}"/>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E965D238-163E-4CA0-8D72-013A528AF55D}"/>
              </a:ext>
            </a:extLst>
          </p:cNvPr>
          <p:cNvSpPr>
            <a:spLocks noGrp="1"/>
          </p:cNvSpPr>
          <p:nvPr>
            <p:ph type="body" idx="1"/>
          </p:nvPr>
        </p:nvSpPr>
        <p:spPr>
          <a:xfrm>
            <a:off x="839789" y="1681164"/>
            <a:ext cx="5157787" cy="823912"/>
          </a:xfrm>
          <a:prstGeom prst="rect">
            <a:avLst/>
          </a:prstGeo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4BFD3-F57E-442B-B0D6-44B28B98ABBA}"/>
              </a:ext>
            </a:extLst>
          </p:cNvPr>
          <p:cNvSpPr>
            <a:spLocks noGrp="1"/>
          </p:cNvSpPr>
          <p:nvPr>
            <p:ph sz="half" idx="2"/>
          </p:nvPr>
        </p:nvSpPr>
        <p:spPr>
          <a:xfrm>
            <a:off x="839789"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D6C678E-A9F6-402F-AB68-0001BA3C2376}"/>
              </a:ext>
            </a:extLst>
          </p:cNvPr>
          <p:cNvSpPr>
            <a:spLocks noGrp="1"/>
          </p:cNvSpPr>
          <p:nvPr>
            <p:ph type="body" sz="quarter" idx="3"/>
          </p:nvPr>
        </p:nvSpPr>
        <p:spPr>
          <a:xfrm>
            <a:off x="6172201" y="1681164"/>
            <a:ext cx="5183188" cy="823912"/>
          </a:xfrm>
          <a:prstGeom prst="rect">
            <a:avLst/>
          </a:prstGeo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C1CE1F-0133-4A8E-9510-3927C275ADB7}"/>
              </a:ext>
            </a:extLst>
          </p:cNvPr>
          <p:cNvSpPr>
            <a:spLocks noGrp="1"/>
          </p:cNvSpPr>
          <p:nvPr>
            <p:ph sz="quarter" idx="4"/>
          </p:nvPr>
        </p:nvSpPr>
        <p:spPr>
          <a:xfrm>
            <a:off x="6172201"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812791-1A66-47A2-B8AB-CF2C8494CA0A}"/>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4433D370-BE25-4CF9-8D18-A8B0D6286AC1}"/>
              </a:ext>
            </a:extLst>
          </p:cNvPr>
          <p:cNvSpPr>
            <a:spLocks noGrp="1"/>
          </p:cNvSpPr>
          <p:nvPr>
            <p:ph type="ftr" sz="quarter" idx="11"/>
          </p:nvPr>
        </p:nvSpPr>
        <p:spPr/>
        <p:txBody>
          <a:bodyPr/>
          <a:lstStyle/>
          <a:p>
            <a:r>
              <a:rPr lang="en-US" dirty="0"/>
              <a:t>ML on the Edge: Vipin Kizheppatt</a:t>
            </a:r>
          </a:p>
        </p:txBody>
      </p:sp>
      <p:sp>
        <p:nvSpPr>
          <p:cNvPr id="9" name="Slide Number Placeholder 8">
            <a:extLst>
              <a:ext uri="{FF2B5EF4-FFF2-40B4-BE49-F238E27FC236}">
                <a16:creationId xmlns:a16="http://schemas.microsoft.com/office/drawing/2014/main" id="{5CFF9EFB-2082-4B18-8532-2E058DF98F6F}"/>
              </a:ext>
            </a:extLst>
          </p:cNvPr>
          <p:cNvSpPr>
            <a:spLocks noGrp="1"/>
          </p:cNvSpPr>
          <p:nvPr>
            <p:ph type="sldNum" sz="quarter" idx="12"/>
          </p:nvPr>
        </p:nvSpPr>
        <p:spPr/>
        <p:txBody>
          <a:bodyPr/>
          <a:lstStyle/>
          <a:p>
            <a:fld id="{5F44216D-285E-4743-ADC0-F517FFC76697}" type="slidenum">
              <a:rPr lang="en-US" smtClean="0"/>
              <a:t>‹#›</a:t>
            </a:fld>
            <a:endParaRPr lang="en-US" dirty="0"/>
          </a:p>
        </p:txBody>
      </p:sp>
    </p:spTree>
    <p:extLst>
      <p:ext uri="{BB962C8B-B14F-4D97-AF65-F5344CB8AC3E}">
        <p14:creationId xmlns:p14="http://schemas.microsoft.com/office/powerpoint/2010/main" val="3793323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A482C-C319-43FD-93FF-980D21E2E196}"/>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4203A496-9194-4AF3-A700-304E648B30AF}"/>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5303CEB3-10DB-4C6B-B786-6EA61FEAF4ED}"/>
              </a:ext>
            </a:extLst>
          </p:cNvPr>
          <p:cNvSpPr>
            <a:spLocks noGrp="1"/>
          </p:cNvSpPr>
          <p:nvPr>
            <p:ph type="ftr" sz="quarter" idx="11"/>
          </p:nvPr>
        </p:nvSpPr>
        <p:spPr/>
        <p:txBody>
          <a:bodyPr/>
          <a:lstStyle/>
          <a:p>
            <a:r>
              <a:rPr lang="en-US" dirty="0"/>
              <a:t>ML on the Edge: Vipin Kizheppatt</a:t>
            </a:r>
          </a:p>
        </p:txBody>
      </p:sp>
      <p:sp>
        <p:nvSpPr>
          <p:cNvPr id="5" name="Slide Number Placeholder 4">
            <a:extLst>
              <a:ext uri="{FF2B5EF4-FFF2-40B4-BE49-F238E27FC236}">
                <a16:creationId xmlns:a16="http://schemas.microsoft.com/office/drawing/2014/main" id="{E36A844B-2D32-4E86-8B10-61DBDBE59C29}"/>
              </a:ext>
            </a:extLst>
          </p:cNvPr>
          <p:cNvSpPr>
            <a:spLocks noGrp="1"/>
          </p:cNvSpPr>
          <p:nvPr>
            <p:ph type="sldNum" sz="quarter" idx="12"/>
          </p:nvPr>
        </p:nvSpPr>
        <p:spPr/>
        <p:txBody>
          <a:bodyPr/>
          <a:lstStyle/>
          <a:p>
            <a:fld id="{5F44216D-285E-4743-ADC0-F517FFC76697}" type="slidenum">
              <a:rPr lang="en-US" smtClean="0"/>
              <a:t>‹#›</a:t>
            </a:fld>
            <a:endParaRPr lang="en-US" dirty="0"/>
          </a:p>
        </p:txBody>
      </p:sp>
    </p:spTree>
    <p:extLst>
      <p:ext uri="{BB962C8B-B14F-4D97-AF65-F5344CB8AC3E}">
        <p14:creationId xmlns:p14="http://schemas.microsoft.com/office/powerpoint/2010/main" val="3983742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21782B-EB6A-4988-856E-D6637A15B30A}"/>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161005B5-4499-443A-AEC7-4504692A5F99}"/>
              </a:ext>
            </a:extLst>
          </p:cNvPr>
          <p:cNvSpPr>
            <a:spLocks noGrp="1"/>
          </p:cNvSpPr>
          <p:nvPr>
            <p:ph type="ftr" sz="quarter" idx="11"/>
          </p:nvPr>
        </p:nvSpPr>
        <p:spPr/>
        <p:txBody>
          <a:bodyPr/>
          <a:lstStyle/>
          <a:p>
            <a:r>
              <a:rPr lang="en-US" dirty="0"/>
              <a:t>ML on the Edge: Vipin Kizheppatt</a:t>
            </a:r>
          </a:p>
        </p:txBody>
      </p:sp>
      <p:sp>
        <p:nvSpPr>
          <p:cNvPr id="4" name="Slide Number Placeholder 3">
            <a:extLst>
              <a:ext uri="{FF2B5EF4-FFF2-40B4-BE49-F238E27FC236}">
                <a16:creationId xmlns:a16="http://schemas.microsoft.com/office/drawing/2014/main" id="{275E9E49-7000-42FC-9389-8FC847AA8505}"/>
              </a:ext>
            </a:extLst>
          </p:cNvPr>
          <p:cNvSpPr>
            <a:spLocks noGrp="1"/>
          </p:cNvSpPr>
          <p:nvPr>
            <p:ph type="sldNum" sz="quarter" idx="12"/>
          </p:nvPr>
        </p:nvSpPr>
        <p:spPr/>
        <p:txBody>
          <a:bodyPr/>
          <a:lstStyle/>
          <a:p>
            <a:fld id="{5F44216D-285E-4743-ADC0-F517FFC76697}" type="slidenum">
              <a:rPr lang="en-US" smtClean="0"/>
              <a:t>‹#›</a:t>
            </a:fld>
            <a:endParaRPr lang="en-US" dirty="0"/>
          </a:p>
        </p:txBody>
      </p:sp>
    </p:spTree>
    <p:extLst>
      <p:ext uri="{BB962C8B-B14F-4D97-AF65-F5344CB8AC3E}">
        <p14:creationId xmlns:p14="http://schemas.microsoft.com/office/powerpoint/2010/main" val="2183066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EFE04-76D2-4EE9-82B4-6CF8BDAEF1A2}"/>
              </a:ext>
            </a:extLst>
          </p:cNvPr>
          <p:cNvSpPr>
            <a:spLocks noGrp="1"/>
          </p:cNvSpPr>
          <p:nvPr>
            <p:ph type="title"/>
          </p:nvPr>
        </p:nvSpPr>
        <p:spPr>
          <a:xfrm>
            <a:off x="839789"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0215A4-C64A-4FDE-8E67-809F9ECFC281}"/>
              </a:ext>
            </a:extLst>
          </p:cNvPr>
          <p:cNvSpPr>
            <a:spLocks noGrp="1"/>
          </p:cNvSpPr>
          <p:nvPr>
            <p:ph idx="1"/>
          </p:nvPr>
        </p:nvSpPr>
        <p:spPr>
          <a:xfrm>
            <a:off x="5183189" y="987426"/>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0899654-FEE0-4F7C-9F7E-E61364191555}"/>
              </a:ext>
            </a:extLst>
          </p:cNvPr>
          <p:cNvSpPr>
            <a:spLocks noGrp="1"/>
          </p:cNvSpPr>
          <p:nvPr>
            <p:ph type="body" sz="half" idx="2"/>
          </p:nvPr>
        </p:nvSpPr>
        <p:spPr>
          <a:xfrm>
            <a:off x="839789" y="2057401"/>
            <a:ext cx="3932237" cy="3811588"/>
          </a:xfrm>
          <a:prstGeom prst="rect">
            <a:avLst/>
          </a:prstGeo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0672D7-560C-46F5-B38A-5864AF61BD82}"/>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83333971-AB39-461C-BCDD-6F82E9DF4F5D}"/>
              </a:ext>
            </a:extLst>
          </p:cNvPr>
          <p:cNvSpPr>
            <a:spLocks noGrp="1"/>
          </p:cNvSpPr>
          <p:nvPr>
            <p:ph type="ftr" sz="quarter" idx="11"/>
          </p:nvPr>
        </p:nvSpPr>
        <p:spPr/>
        <p:txBody>
          <a:bodyPr/>
          <a:lstStyle/>
          <a:p>
            <a:r>
              <a:rPr lang="en-US" dirty="0"/>
              <a:t>ML on the Edge: Vipin Kizheppatt</a:t>
            </a:r>
          </a:p>
        </p:txBody>
      </p:sp>
      <p:sp>
        <p:nvSpPr>
          <p:cNvPr id="7" name="Slide Number Placeholder 6">
            <a:extLst>
              <a:ext uri="{FF2B5EF4-FFF2-40B4-BE49-F238E27FC236}">
                <a16:creationId xmlns:a16="http://schemas.microsoft.com/office/drawing/2014/main" id="{B7E7803C-62B5-41B0-9BE1-73F066620140}"/>
              </a:ext>
            </a:extLst>
          </p:cNvPr>
          <p:cNvSpPr>
            <a:spLocks noGrp="1"/>
          </p:cNvSpPr>
          <p:nvPr>
            <p:ph type="sldNum" sz="quarter" idx="12"/>
          </p:nvPr>
        </p:nvSpPr>
        <p:spPr/>
        <p:txBody>
          <a:bodyPr/>
          <a:lstStyle/>
          <a:p>
            <a:fld id="{5F44216D-285E-4743-ADC0-F517FFC76697}" type="slidenum">
              <a:rPr lang="en-US" smtClean="0"/>
              <a:t>‹#›</a:t>
            </a:fld>
            <a:endParaRPr lang="en-US" dirty="0"/>
          </a:p>
        </p:txBody>
      </p:sp>
    </p:spTree>
    <p:extLst>
      <p:ext uri="{BB962C8B-B14F-4D97-AF65-F5344CB8AC3E}">
        <p14:creationId xmlns:p14="http://schemas.microsoft.com/office/powerpoint/2010/main" val="2630835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7523E-938F-438E-ACC4-357650D6A3F1}"/>
              </a:ext>
            </a:extLst>
          </p:cNvPr>
          <p:cNvSpPr>
            <a:spLocks noGrp="1"/>
          </p:cNvSpPr>
          <p:nvPr>
            <p:ph type="title"/>
          </p:nvPr>
        </p:nvSpPr>
        <p:spPr>
          <a:xfrm>
            <a:off x="839789"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C72DA9-4F67-4E76-B94A-2A066F0CC926}"/>
              </a:ext>
            </a:extLst>
          </p:cNvPr>
          <p:cNvSpPr>
            <a:spLocks noGrp="1"/>
          </p:cNvSpPr>
          <p:nvPr>
            <p:ph type="pic" idx="1"/>
          </p:nvPr>
        </p:nvSpPr>
        <p:spPr>
          <a:xfrm>
            <a:off x="5183189" y="987426"/>
            <a:ext cx="6172200" cy="4873625"/>
          </a:xfrm>
          <a:prstGeom prst="rect">
            <a:avLst/>
          </a:prstGeo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3" indent="0">
              <a:buNone/>
              <a:defRPr sz="2000"/>
            </a:lvl5pPr>
            <a:lvl6pPr marL="2285978" indent="0">
              <a:buNone/>
              <a:defRPr sz="2000"/>
            </a:lvl6pPr>
            <a:lvl7pPr marL="2743174" indent="0">
              <a:buNone/>
              <a:defRPr sz="2000"/>
            </a:lvl7pPr>
            <a:lvl8pPr marL="3200370" indent="0">
              <a:buNone/>
              <a:defRPr sz="2000"/>
            </a:lvl8pPr>
            <a:lvl9pPr marL="3657565"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76E2FDD4-868B-425C-9784-E80DB7C0150E}"/>
              </a:ext>
            </a:extLst>
          </p:cNvPr>
          <p:cNvSpPr>
            <a:spLocks noGrp="1"/>
          </p:cNvSpPr>
          <p:nvPr>
            <p:ph type="body" sz="half" idx="2"/>
          </p:nvPr>
        </p:nvSpPr>
        <p:spPr>
          <a:xfrm>
            <a:off x="839789" y="2057401"/>
            <a:ext cx="3932237" cy="3811588"/>
          </a:xfrm>
          <a:prstGeom prst="rect">
            <a:avLst/>
          </a:prstGeo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853192-BC34-458B-84D8-10413109E1AF}"/>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AC4140DD-DF78-4ACA-994A-2C80E820B3C8}"/>
              </a:ext>
            </a:extLst>
          </p:cNvPr>
          <p:cNvSpPr>
            <a:spLocks noGrp="1"/>
          </p:cNvSpPr>
          <p:nvPr>
            <p:ph type="ftr" sz="quarter" idx="11"/>
          </p:nvPr>
        </p:nvSpPr>
        <p:spPr/>
        <p:txBody>
          <a:bodyPr/>
          <a:lstStyle/>
          <a:p>
            <a:r>
              <a:rPr lang="en-US" dirty="0"/>
              <a:t>ML on the Edge: Vipin Kizheppatt</a:t>
            </a:r>
          </a:p>
        </p:txBody>
      </p:sp>
      <p:sp>
        <p:nvSpPr>
          <p:cNvPr id="7" name="Slide Number Placeholder 6">
            <a:extLst>
              <a:ext uri="{FF2B5EF4-FFF2-40B4-BE49-F238E27FC236}">
                <a16:creationId xmlns:a16="http://schemas.microsoft.com/office/drawing/2014/main" id="{5B255A00-460B-4060-8FC4-6AE015CD05AA}"/>
              </a:ext>
            </a:extLst>
          </p:cNvPr>
          <p:cNvSpPr>
            <a:spLocks noGrp="1"/>
          </p:cNvSpPr>
          <p:nvPr>
            <p:ph type="sldNum" sz="quarter" idx="12"/>
          </p:nvPr>
        </p:nvSpPr>
        <p:spPr/>
        <p:txBody>
          <a:bodyPr/>
          <a:lstStyle/>
          <a:p>
            <a:fld id="{5F44216D-285E-4743-ADC0-F517FFC76697}" type="slidenum">
              <a:rPr lang="en-US" smtClean="0"/>
              <a:t>‹#›</a:t>
            </a:fld>
            <a:endParaRPr lang="en-US" dirty="0"/>
          </a:p>
        </p:txBody>
      </p:sp>
    </p:spTree>
    <p:extLst>
      <p:ext uri="{BB962C8B-B14F-4D97-AF65-F5344CB8AC3E}">
        <p14:creationId xmlns:p14="http://schemas.microsoft.com/office/powerpoint/2010/main" val="4142786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5.xml"/><Relationship Id="rId7" Type="http://schemas.openxmlformats.org/officeDocument/2006/relationships/image" Target="../media/image1.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theme" Target="../theme/theme2.xml"/><Relationship Id="rId5" Type="http://schemas.openxmlformats.org/officeDocument/2006/relationships/slideLayout" Target="../slideLayouts/slideLayout17.xml"/><Relationship Id="rId4" Type="http://schemas.openxmlformats.org/officeDocument/2006/relationships/slideLayout" Target="../slideLayouts/slideLayout16.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38DD69-FB8A-4188-BFE4-CBF509E5E1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815C50-137C-4155-8543-556E7E213F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C6A1DE-66DD-40F1-896C-01B693106E56}"/>
              </a:ext>
            </a:extLst>
          </p:cNvPr>
          <p:cNvSpPr>
            <a:spLocks noGrp="1"/>
          </p:cNvSpPr>
          <p:nvPr>
            <p:ph type="dt" sz="half" idx="2"/>
          </p:nvPr>
        </p:nvSpPr>
        <p:spPr>
          <a:xfrm>
            <a:off x="838200" y="6356351"/>
            <a:ext cx="27432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E07912B1-2F8B-49C2-9253-FDAAEF5D9451}"/>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ML on the Edge: Vipin Kizheppatt</a:t>
            </a:r>
          </a:p>
        </p:txBody>
      </p:sp>
      <p:sp>
        <p:nvSpPr>
          <p:cNvPr id="6" name="Slide Number Placeholder 5">
            <a:extLst>
              <a:ext uri="{FF2B5EF4-FFF2-40B4-BE49-F238E27FC236}">
                <a16:creationId xmlns:a16="http://schemas.microsoft.com/office/drawing/2014/main" id="{4743CF23-BB91-472C-8560-11C5F5282E38}"/>
              </a:ext>
            </a:extLst>
          </p:cNvPr>
          <p:cNvSpPr>
            <a:spLocks noGrp="1"/>
          </p:cNvSpPr>
          <p:nvPr>
            <p:ph type="sldNum" sz="quarter" idx="4"/>
          </p:nvPr>
        </p:nvSpPr>
        <p:spPr>
          <a:xfrm>
            <a:off x="8610600" y="6356351"/>
            <a:ext cx="27432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44216D-285E-4743-ADC0-F517FFC76697}" type="slidenum">
              <a:rPr lang="en-US" smtClean="0"/>
              <a:t>‹#›</a:t>
            </a:fld>
            <a:endParaRPr lang="en-US" dirty="0"/>
          </a:p>
        </p:txBody>
      </p:sp>
    </p:spTree>
    <p:extLst>
      <p:ext uri="{BB962C8B-B14F-4D97-AF65-F5344CB8AC3E}">
        <p14:creationId xmlns:p14="http://schemas.microsoft.com/office/powerpoint/2010/main" val="682915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6" r:id="rId12"/>
  </p:sldLayoutIdLst>
  <p:hf hdr="0" dt="0"/>
  <p:txStyles>
    <p:titleStyle>
      <a:lvl1pPr algn="l" defTabSz="91439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8" indent="-228598" algn="l" defTabSz="91439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93" indent="-228598" algn="l" defTabSz="91439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89" indent="-228598" algn="l" defTabSz="91439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85"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80"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76"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3"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4" algn="l" defTabSz="914391" rtl="0" eaLnBrk="1" latinLnBrk="0" hangingPunct="1">
        <a:defRPr sz="1800" kern="1200">
          <a:solidFill>
            <a:schemeClr val="tx1"/>
          </a:solidFill>
          <a:latin typeface="+mn-lt"/>
          <a:ea typeface="+mn-ea"/>
          <a:cs typeface="+mn-cs"/>
        </a:defRPr>
      </a:lvl7pPr>
      <a:lvl8pPr marL="3200370" algn="l" defTabSz="914391" rtl="0" eaLnBrk="1" latinLnBrk="0" hangingPunct="1">
        <a:defRPr sz="1800" kern="1200">
          <a:solidFill>
            <a:schemeClr val="tx1"/>
          </a:solidFill>
          <a:latin typeface="+mn-lt"/>
          <a:ea typeface="+mn-ea"/>
          <a:cs typeface="+mn-cs"/>
        </a:defRPr>
      </a:lvl8pPr>
      <a:lvl9pPr marL="3657565" algn="l" defTabSz="91439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3" name="Group 12"/>
          <p:cNvGrpSpPr/>
          <p:nvPr/>
        </p:nvGrpSpPr>
        <p:grpSpPr>
          <a:xfrm>
            <a:off x="1" y="21"/>
            <a:ext cx="12192000" cy="200025"/>
            <a:chOff x="0" y="-1"/>
            <a:chExt cx="9144000" cy="200025"/>
          </a:xfrm>
        </p:grpSpPr>
        <p:sp>
          <p:nvSpPr>
            <p:cNvPr id="14" name="Rectangle 13"/>
            <p:cNvSpPr/>
            <p:nvPr userDrawn="1"/>
          </p:nvSpPr>
          <p:spPr bwMode="auto">
            <a:xfrm>
              <a:off x="0" y="-1"/>
              <a:ext cx="9144000" cy="200025"/>
            </a:xfrm>
            <a:prstGeom prst="rect">
              <a:avLst/>
            </a:prstGeom>
            <a:solidFill>
              <a:schemeClr val="bg2"/>
            </a:solidFill>
            <a:ln w="762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endParaRPr lang="en-US" sz="1800" dirty="0">
                <a:solidFill>
                  <a:srgbClr val="000000"/>
                </a:solidFill>
              </a:endParaRPr>
            </a:p>
          </p:txBody>
        </p:sp>
        <p:pic>
          <p:nvPicPr>
            <p:cNvPr id="15" name="Picture 17" descr="Red Header"/>
            <p:cNvPicPr>
              <a:picLocks noChangeArrowheads="1"/>
            </p:cNvPicPr>
            <p:nvPr userDrawn="1"/>
          </p:nvPicPr>
          <p:blipFill>
            <a:blip r:embed="rId7" cstate="print"/>
            <a:srcRect/>
            <a:stretch>
              <a:fillRect/>
            </a:stretch>
          </p:blipFill>
          <p:spPr bwMode="invGray">
            <a:xfrm>
              <a:off x="8043576" y="0"/>
              <a:ext cx="1100424" cy="194251"/>
            </a:xfrm>
            <a:prstGeom prst="rect">
              <a:avLst/>
            </a:prstGeom>
            <a:noFill/>
            <a:ln w="9525">
              <a:noFill/>
              <a:miter lim="800000"/>
              <a:headEnd/>
              <a:tailEnd/>
            </a:ln>
          </p:spPr>
        </p:pic>
      </p:grpSp>
      <p:sp>
        <p:nvSpPr>
          <p:cNvPr id="2051" name="Rectangle 11"/>
          <p:cNvSpPr>
            <a:spLocks noGrp="1" noChangeArrowheads="1"/>
          </p:cNvSpPr>
          <p:nvPr>
            <p:ph type="title"/>
          </p:nvPr>
        </p:nvSpPr>
        <p:spPr bwMode="auto">
          <a:xfrm>
            <a:off x="609600" y="209550"/>
            <a:ext cx="10972801" cy="11430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US"/>
              <a:t>Click to edit Master title style</a:t>
            </a:r>
            <a:endParaRPr lang="en-US" dirty="0"/>
          </a:p>
        </p:txBody>
      </p:sp>
      <p:sp>
        <p:nvSpPr>
          <p:cNvPr id="2052" name="Rectangle 10"/>
          <p:cNvSpPr>
            <a:spLocks noGrp="1" noChangeArrowheads="1"/>
          </p:cNvSpPr>
          <p:nvPr>
            <p:ph type="body" idx="1"/>
          </p:nvPr>
        </p:nvSpPr>
        <p:spPr bwMode="auto">
          <a:xfrm>
            <a:off x="609600" y="1600201"/>
            <a:ext cx="10967405" cy="4268337"/>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2"/>
          <p:cNvSpPr>
            <a:spLocks noGrp="1"/>
          </p:cNvSpPr>
          <p:nvPr>
            <p:ph type="sldNum" sz="quarter" idx="4"/>
          </p:nvPr>
        </p:nvSpPr>
        <p:spPr>
          <a:xfrm>
            <a:off x="609613" y="6580394"/>
            <a:ext cx="1768460" cy="277627"/>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lang="en-US" sz="800" kern="1200" smtClean="0">
                <a:solidFill>
                  <a:schemeClr val="tx1"/>
                </a:solidFill>
                <a:latin typeface="Arial" charset="0"/>
                <a:ea typeface="+mn-ea"/>
                <a:cs typeface="+mn-cs"/>
              </a:defRPr>
            </a:lvl1pPr>
          </a:lstStyle>
          <a:p>
            <a:pPr>
              <a:defRPr/>
            </a:pPr>
            <a:r>
              <a:rPr lang="en-US" dirty="0" err="1"/>
              <a:t>Zynq</a:t>
            </a:r>
            <a:r>
              <a:rPr lang="en-US" dirty="0"/>
              <a:t> Architecture 12-</a:t>
            </a:r>
            <a:fld id="{060BD193-E118-4B16-863C-C8C12C675E3E}" type="slidenum">
              <a:rPr lang="en-US" smtClean="0"/>
              <a:pPr>
                <a:defRPr/>
              </a:pPr>
              <a:t>‹#›</a:t>
            </a:fld>
            <a:endParaRPr lang="en-US" dirty="0"/>
          </a:p>
        </p:txBody>
      </p:sp>
      <p:pic>
        <p:nvPicPr>
          <p:cNvPr id="16" name="Picture 15" descr="All_Programmable_Text_FINAL.jpg"/>
          <p:cNvPicPr>
            <a:picLocks noChangeAspect="1"/>
          </p:cNvPicPr>
          <p:nvPr/>
        </p:nvPicPr>
        <p:blipFill>
          <a:blip r:embed="rId8"/>
          <a:stretch>
            <a:fillRect/>
          </a:stretch>
        </p:blipFill>
        <p:spPr>
          <a:xfrm>
            <a:off x="8916225" y="6623998"/>
            <a:ext cx="3109769" cy="157267"/>
          </a:xfrm>
          <a:prstGeom prst="rect">
            <a:avLst/>
          </a:prstGeom>
        </p:spPr>
      </p:pic>
      <p:sp>
        <p:nvSpPr>
          <p:cNvPr id="17" name="Footer Placeholder 16"/>
          <p:cNvSpPr>
            <a:spLocks noGrp="1"/>
          </p:cNvSpPr>
          <p:nvPr>
            <p:ph type="ftr" sz="quarter" idx="3"/>
          </p:nvPr>
        </p:nvSpPr>
        <p:spPr>
          <a:xfrm>
            <a:off x="4165601" y="6579165"/>
            <a:ext cx="3860800" cy="246888"/>
          </a:xfrm>
          <a:prstGeom prst="rect">
            <a:avLst/>
          </a:prstGeom>
        </p:spPr>
        <p:txBody>
          <a:bodyPr vert="horz" lIns="91440" tIns="45720" rIns="91440" bIns="45720" rtlCol="0" anchor="ctr"/>
          <a:lstStyle>
            <a:lvl1pPr algn="ctr">
              <a:defRPr sz="1000">
                <a:solidFill>
                  <a:schemeClr val="tx1"/>
                </a:solidFill>
              </a:defRPr>
            </a:lvl1pPr>
          </a:lstStyle>
          <a:p>
            <a:r>
              <a:rPr lang="en-US" dirty="0"/>
              <a:t>© Copyright 2012 Xilinx</a:t>
            </a:r>
          </a:p>
        </p:txBody>
      </p:sp>
    </p:spTree>
    <p:extLst>
      <p:ext uri="{BB962C8B-B14F-4D97-AF65-F5344CB8AC3E}">
        <p14:creationId xmlns:p14="http://schemas.microsoft.com/office/powerpoint/2010/main" val="5419626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dt="0"/>
  <p:txStyles>
    <p:titleStyle>
      <a:lvl1pPr algn="l" rtl="0" eaLnBrk="1" fontAlgn="base" hangingPunct="1">
        <a:lnSpc>
          <a:spcPct val="98000"/>
        </a:lnSpc>
        <a:spcBef>
          <a:spcPct val="0"/>
        </a:spcBef>
        <a:spcAft>
          <a:spcPct val="0"/>
        </a:spcAft>
        <a:defRPr lang="en-US" sz="2800" b="1" dirty="0" smtClean="0">
          <a:solidFill>
            <a:schemeClr val="bg2"/>
          </a:solidFill>
          <a:latin typeface="+mj-lt"/>
          <a:ea typeface="+mj-ea"/>
          <a:cs typeface="+mj-cs"/>
        </a:defRPr>
      </a:lvl1pPr>
      <a:lvl2pPr algn="l" rtl="0" eaLnBrk="1" fontAlgn="base" hangingPunct="1">
        <a:lnSpc>
          <a:spcPct val="115000"/>
        </a:lnSpc>
        <a:spcBef>
          <a:spcPct val="0"/>
        </a:spcBef>
        <a:spcAft>
          <a:spcPct val="0"/>
        </a:spcAft>
        <a:defRPr sz="2800" b="1">
          <a:solidFill>
            <a:schemeClr val="bg1"/>
          </a:solidFill>
          <a:latin typeface="Arial" charset="0"/>
        </a:defRPr>
      </a:lvl2pPr>
      <a:lvl3pPr algn="l" rtl="0" eaLnBrk="1" fontAlgn="base" hangingPunct="1">
        <a:lnSpc>
          <a:spcPct val="115000"/>
        </a:lnSpc>
        <a:spcBef>
          <a:spcPct val="0"/>
        </a:spcBef>
        <a:spcAft>
          <a:spcPct val="0"/>
        </a:spcAft>
        <a:defRPr sz="2800" b="1">
          <a:solidFill>
            <a:schemeClr val="bg1"/>
          </a:solidFill>
          <a:latin typeface="Arial" charset="0"/>
        </a:defRPr>
      </a:lvl3pPr>
      <a:lvl4pPr algn="l" rtl="0" eaLnBrk="1" fontAlgn="base" hangingPunct="1">
        <a:lnSpc>
          <a:spcPct val="115000"/>
        </a:lnSpc>
        <a:spcBef>
          <a:spcPct val="0"/>
        </a:spcBef>
        <a:spcAft>
          <a:spcPct val="0"/>
        </a:spcAft>
        <a:defRPr sz="2800" b="1">
          <a:solidFill>
            <a:schemeClr val="bg1"/>
          </a:solidFill>
          <a:latin typeface="Arial" charset="0"/>
        </a:defRPr>
      </a:lvl4pPr>
      <a:lvl5pPr algn="l" rtl="0" eaLnBrk="1" fontAlgn="base" hangingPunct="1">
        <a:lnSpc>
          <a:spcPct val="115000"/>
        </a:lnSpc>
        <a:spcBef>
          <a:spcPct val="0"/>
        </a:spcBef>
        <a:spcAft>
          <a:spcPct val="0"/>
        </a:spcAft>
        <a:defRPr sz="2800" b="1">
          <a:solidFill>
            <a:schemeClr val="bg1"/>
          </a:solidFill>
          <a:latin typeface="Arial" charset="0"/>
        </a:defRPr>
      </a:lvl5pPr>
      <a:lvl6pPr marL="457200" algn="l" rtl="0" eaLnBrk="1" fontAlgn="base" hangingPunct="1">
        <a:lnSpc>
          <a:spcPct val="115000"/>
        </a:lnSpc>
        <a:spcBef>
          <a:spcPct val="0"/>
        </a:spcBef>
        <a:spcAft>
          <a:spcPct val="0"/>
        </a:spcAft>
        <a:defRPr sz="2800" b="1">
          <a:solidFill>
            <a:schemeClr val="bg1"/>
          </a:solidFill>
          <a:latin typeface="Arial" charset="0"/>
        </a:defRPr>
      </a:lvl6pPr>
      <a:lvl7pPr marL="914400" algn="l" rtl="0" eaLnBrk="1" fontAlgn="base" hangingPunct="1">
        <a:lnSpc>
          <a:spcPct val="115000"/>
        </a:lnSpc>
        <a:spcBef>
          <a:spcPct val="0"/>
        </a:spcBef>
        <a:spcAft>
          <a:spcPct val="0"/>
        </a:spcAft>
        <a:defRPr sz="2800" b="1">
          <a:solidFill>
            <a:schemeClr val="bg1"/>
          </a:solidFill>
          <a:latin typeface="Arial" charset="0"/>
        </a:defRPr>
      </a:lvl7pPr>
      <a:lvl8pPr marL="1371600" algn="l" rtl="0" eaLnBrk="1" fontAlgn="base" hangingPunct="1">
        <a:lnSpc>
          <a:spcPct val="115000"/>
        </a:lnSpc>
        <a:spcBef>
          <a:spcPct val="0"/>
        </a:spcBef>
        <a:spcAft>
          <a:spcPct val="0"/>
        </a:spcAft>
        <a:defRPr sz="2800" b="1">
          <a:solidFill>
            <a:schemeClr val="bg1"/>
          </a:solidFill>
          <a:latin typeface="Arial" charset="0"/>
        </a:defRPr>
      </a:lvl8pPr>
      <a:lvl9pPr marL="1828800" algn="l" rtl="0" eaLnBrk="1" fontAlgn="base" hangingPunct="1">
        <a:lnSpc>
          <a:spcPct val="115000"/>
        </a:lnSpc>
        <a:spcBef>
          <a:spcPct val="0"/>
        </a:spcBef>
        <a:spcAft>
          <a:spcPct val="0"/>
        </a:spcAft>
        <a:defRPr sz="2800" b="1">
          <a:solidFill>
            <a:schemeClr val="bg1"/>
          </a:solidFill>
          <a:latin typeface="Arial" charset="0"/>
        </a:defRPr>
      </a:lvl9pPr>
    </p:titleStyle>
    <p:bodyStyle>
      <a:lvl1pPr marL="228600" indent="-228600" algn="l" rtl="0" eaLnBrk="1" fontAlgn="base" hangingPunct="1">
        <a:lnSpc>
          <a:spcPct val="110000"/>
        </a:lnSpc>
        <a:spcBef>
          <a:spcPct val="20000"/>
        </a:spcBef>
        <a:spcAft>
          <a:spcPct val="0"/>
        </a:spcAft>
        <a:buClr>
          <a:schemeClr val="tx2"/>
        </a:buClr>
        <a:buSzPct val="88000"/>
        <a:buFont typeface="Wingdings" pitchFamily="2" charset="2"/>
        <a:buBlip>
          <a:blip r:embed="rId9"/>
        </a:buBlip>
        <a:defRPr lang="en-US" sz="2000" b="1" dirty="0" smtClean="0">
          <a:solidFill>
            <a:schemeClr val="accent4"/>
          </a:solidFill>
          <a:latin typeface="+mn-lt"/>
          <a:ea typeface="+mn-ea"/>
          <a:cs typeface="+mn-cs"/>
        </a:defRPr>
      </a:lvl1pPr>
      <a:lvl2pPr marL="571500" indent="-228600" algn="l" rtl="0" eaLnBrk="1" fontAlgn="base" hangingPunct="1">
        <a:lnSpc>
          <a:spcPct val="110000"/>
        </a:lnSpc>
        <a:spcBef>
          <a:spcPct val="20000"/>
        </a:spcBef>
        <a:spcAft>
          <a:spcPct val="0"/>
        </a:spcAft>
        <a:buClr>
          <a:schemeClr val="tx1"/>
        </a:buClr>
        <a:buChar char="–"/>
        <a:defRPr lang="en-US" sz="1800" b="0" dirty="0" smtClean="0">
          <a:solidFill>
            <a:schemeClr val="tx1"/>
          </a:solidFill>
          <a:latin typeface="+mn-lt"/>
          <a:ea typeface="+mn-ea"/>
          <a:cs typeface="+mn-cs"/>
        </a:defRPr>
      </a:lvl2pPr>
      <a:lvl3pPr marL="855663" indent="-169863" algn="l" rtl="0" eaLnBrk="1" fontAlgn="base" hangingPunct="1">
        <a:lnSpc>
          <a:spcPct val="110000"/>
        </a:lnSpc>
        <a:spcBef>
          <a:spcPct val="20000"/>
        </a:spcBef>
        <a:spcAft>
          <a:spcPct val="0"/>
        </a:spcAft>
        <a:buClr>
          <a:schemeClr val="tx1"/>
        </a:buClr>
        <a:buChar char="•"/>
        <a:defRPr lang="en-US" sz="1600" b="0" dirty="0" smtClean="0">
          <a:solidFill>
            <a:schemeClr val="tx1"/>
          </a:solidFill>
          <a:latin typeface="+mn-lt"/>
          <a:ea typeface="+mn-ea"/>
          <a:cs typeface="+mn-cs"/>
        </a:defRPr>
      </a:lvl3pPr>
      <a:lvl4pPr marL="1546225" indent="-174625" algn="l" rtl="0" eaLnBrk="1" fontAlgn="base" hangingPunct="1">
        <a:lnSpc>
          <a:spcPct val="110000"/>
        </a:lnSpc>
        <a:spcBef>
          <a:spcPct val="20000"/>
        </a:spcBef>
        <a:spcAft>
          <a:spcPct val="0"/>
        </a:spcAft>
        <a:buClr>
          <a:schemeClr val="tx1"/>
        </a:buClr>
        <a:buFont typeface="Wingdings" pitchFamily="2" charset="2"/>
        <a:buChar char="§"/>
        <a:defRPr lang="en-US" sz="1600" b="0" dirty="0" smtClean="0">
          <a:solidFill>
            <a:schemeClr val="tx1"/>
          </a:solidFill>
          <a:latin typeface="+mn-lt"/>
          <a:ea typeface="+mn-ea"/>
          <a:cs typeface="+mn-cs"/>
        </a:defRPr>
      </a:lvl4pPr>
      <a:lvl5pPr marL="2003425" indent="-174625" algn="l" rtl="0" eaLnBrk="1" fontAlgn="base" hangingPunct="1">
        <a:lnSpc>
          <a:spcPct val="110000"/>
        </a:lnSpc>
        <a:spcBef>
          <a:spcPct val="20000"/>
        </a:spcBef>
        <a:spcAft>
          <a:spcPct val="0"/>
        </a:spcAft>
        <a:buClr>
          <a:schemeClr val="tx1"/>
        </a:buClr>
        <a:buChar char="»"/>
        <a:defRPr lang="en-US" sz="1600" b="0" dirty="0" smtClean="0">
          <a:solidFill>
            <a:schemeClr val="tx1"/>
          </a:solidFill>
          <a:latin typeface="+mn-lt"/>
          <a:ea typeface="+mn-ea"/>
          <a:cs typeface="+mn-cs"/>
        </a:defRPr>
      </a:lvl5pPr>
      <a:lvl6pPr marL="2460625" indent="-174625" algn="l" rtl="0" eaLnBrk="1" fontAlgn="base" hangingPunct="1">
        <a:lnSpc>
          <a:spcPct val="110000"/>
        </a:lnSpc>
        <a:spcBef>
          <a:spcPct val="20000"/>
        </a:spcBef>
        <a:spcAft>
          <a:spcPct val="0"/>
        </a:spcAft>
        <a:buChar char="»"/>
        <a:defRPr sz="1200">
          <a:solidFill>
            <a:schemeClr val="tx1"/>
          </a:solidFill>
          <a:latin typeface="+mn-lt"/>
        </a:defRPr>
      </a:lvl6pPr>
      <a:lvl7pPr marL="2917825" indent="-174625" algn="l" rtl="0" eaLnBrk="1" fontAlgn="base" hangingPunct="1">
        <a:lnSpc>
          <a:spcPct val="110000"/>
        </a:lnSpc>
        <a:spcBef>
          <a:spcPct val="20000"/>
        </a:spcBef>
        <a:spcAft>
          <a:spcPct val="0"/>
        </a:spcAft>
        <a:buChar char="»"/>
        <a:defRPr sz="1200">
          <a:solidFill>
            <a:schemeClr val="tx1"/>
          </a:solidFill>
          <a:latin typeface="+mn-lt"/>
        </a:defRPr>
      </a:lvl7pPr>
      <a:lvl8pPr marL="3375025" indent="-174625" algn="l" rtl="0" eaLnBrk="1" fontAlgn="base" hangingPunct="1">
        <a:lnSpc>
          <a:spcPct val="110000"/>
        </a:lnSpc>
        <a:spcBef>
          <a:spcPct val="20000"/>
        </a:spcBef>
        <a:spcAft>
          <a:spcPct val="0"/>
        </a:spcAft>
        <a:buChar char="»"/>
        <a:defRPr sz="1200">
          <a:solidFill>
            <a:schemeClr val="tx1"/>
          </a:solidFill>
          <a:latin typeface="+mn-lt"/>
        </a:defRPr>
      </a:lvl8pPr>
      <a:lvl9pPr marL="3832225" indent="-174625" algn="l" rtl="0" eaLnBrk="1" fontAlgn="base" hangingPunct="1">
        <a:lnSpc>
          <a:spcPct val="110000"/>
        </a:lnSpc>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7165814A-5271-4039-9F12-014787DA9EF7}"/>
              </a:ext>
            </a:extLst>
          </p:cNvPr>
          <p:cNvSpPr>
            <a:spLocks noGrp="1"/>
          </p:cNvSpPr>
          <p:nvPr>
            <p:ph type="subTitle" idx="4294967295"/>
          </p:nvPr>
        </p:nvSpPr>
        <p:spPr>
          <a:xfrm>
            <a:off x="426082" y="4755528"/>
            <a:ext cx="4938397" cy="1208087"/>
          </a:xfrm>
          <a:prstGeom prst="rect">
            <a:avLst/>
          </a:prstGeom>
        </p:spPr>
        <p:txBody>
          <a:bodyPr>
            <a:normAutofit/>
          </a:bodyPr>
          <a:lstStyle/>
          <a:p>
            <a:pPr marL="0" indent="0" algn="l">
              <a:lnSpc>
                <a:spcPct val="100000"/>
              </a:lnSpc>
              <a:buNone/>
            </a:pPr>
            <a:r>
              <a:rPr lang="en-US" sz="2000" dirty="0">
                <a:solidFill>
                  <a:schemeClr val="accent2"/>
                </a:solidFill>
                <a:latin typeface="Segoe UI" panose="020B0502040204020203" pitchFamily="34" charset="0"/>
                <a:cs typeface="Segoe UI" panose="020B0502040204020203" pitchFamily="34" charset="0"/>
              </a:rPr>
              <a:t>Vipin Kizheppatt</a:t>
            </a:r>
          </a:p>
        </p:txBody>
      </p:sp>
      <p:sp>
        <p:nvSpPr>
          <p:cNvPr id="4" name="Title 3">
            <a:extLst>
              <a:ext uri="{FF2B5EF4-FFF2-40B4-BE49-F238E27FC236}">
                <a16:creationId xmlns:a16="http://schemas.microsoft.com/office/drawing/2014/main" id="{8775583F-376C-40AE-9849-09070F0B5E51}"/>
              </a:ext>
            </a:extLst>
          </p:cNvPr>
          <p:cNvSpPr>
            <a:spLocks noGrp="1"/>
          </p:cNvSpPr>
          <p:nvPr>
            <p:ph type="title"/>
          </p:nvPr>
        </p:nvSpPr>
        <p:spPr>
          <a:xfrm>
            <a:off x="404310" y="2484470"/>
            <a:ext cx="8431346" cy="2130561"/>
          </a:xfrm>
        </p:spPr>
        <p:txBody>
          <a:bodyPr anchor="b">
            <a:normAutofit/>
          </a:bodyPr>
          <a:lstStyle/>
          <a:p>
            <a:pPr algn="l"/>
            <a:r>
              <a:rPr lang="en-US" sz="4400" b="1" dirty="0">
                <a:latin typeface="Segoe UI" panose="020B0502040204020203" pitchFamily="34" charset="0"/>
                <a:cs typeface="Segoe UI" panose="020B0502040204020203" pitchFamily="34" charset="0"/>
              </a:rPr>
              <a:t>Direct Memory Access(DMA)</a:t>
            </a:r>
          </a:p>
        </p:txBody>
      </p:sp>
      <p:sp>
        <p:nvSpPr>
          <p:cNvPr id="3" name="TextBox 2">
            <a:extLst>
              <a:ext uri="{FF2B5EF4-FFF2-40B4-BE49-F238E27FC236}">
                <a16:creationId xmlns:a16="http://schemas.microsoft.com/office/drawing/2014/main" id="{FCDDCF54-A8D3-8BA1-C956-F697E2592426}"/>
              </a:ext>
            </a:extLst>
          </p:cNvPr>
          <p:cNvSpPr txBox="1"/>
          <p:nvPr/>
        </p:nvSpPr>
        <p:spPr>
          <a:xfrm>
            <a:off x="10827524" y="6488668"/>
            <a:ext cx="1364476" cy="369332"/>
          </a:xfrm>
          <a:prstGeom prst="rect">
            <a:avLst/>
          </a:prstGeom>
          <a:noFill/>
        </p:spPr>
        <p:txBody>
          <a:bodyPr wrap="none" rtlCol="0">
            <a:spAutoFit/>
          </a:bodyPr>
          <a:lstStyle/>
          <a:p>
            <a:r>
              <a:rPr lang="en-US" dirty="0"/>
              <a:t>06/08/2024</a:t>
            </a:r>
            <a:endParaRPr lang="en-IN" dirty="0"/>
          </a:p>
        </p:txBody>
      </p:sp>
    </p:spTree>
    <p:extLst>
      <p:ext uri="{BB962C8B-B14F-4D97-AF65-F5344CB8AC3E}">
        <p14:creationId xmlns:p14="http://schemas.microsoft.com/office/powerpoint/2010/main" val="2838590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90055" y="384032"/>
            <a:ext cx="6617425" cy="584775"/>
          </a:xfrm>
          <a:prstGeom prst="rect">
            <a:avLst/>
          </a:prstGeom>
          <a:noFill/>
        </p:spPr>
        <p:txBody>
          <a:bodyPr wrap="square" rtlCol="0">
            <a:spAutoFit/>
          </a:bodyPr>
          <a:lstStyle/>
          <a:p>
            <a:r>
              <a:rPr lang="en-US" sz="3200" b="1" dirty="0">
                <a:latin typeface="Helvetica" panose="020B0604020202020204" pitchFamily="34" charset="0"/>
                <a:cs typeface="Helvetica" panose="020B0604020202020204" pitchFamily="34" charset="0"/>
              </a:rPr>
              <a:t>Bus Arbitration</a:t>
            </a:r>
            <a:endParaRPr lang="en-IN" sz="3200" b="1" dirty="0">
              <a:latin typeface="Helvetica" panose="020B0604020202020204" pitchFamily="34" charset="0"/>
              <a:cs typeface="Helvetica" panose="020B0604020202020204" pitchFamily="34" charset="0"/>
            </a:endParaRPr>
          </a:p>
        </p:txBody>
      </p:sp>
      <p:sp>
        <p:nvSpPr>
          <p:cNvPr id="4" name="Slide Number Placeholder 3"/>
          <p:cNvSpPr>
            <a:spLocks noGrp="1"/>
          </p:cNvSpPr>
          <p:nvPr>
            <p:ph type="sldNum" sz="quarter" idx="12"/>
          </p:nvPr>
        </p:nvSpPr>
        <p:spPr/>
        <p:txBody>
          <a:bodyPr/>
          <a:lstStyle/>
          <a:p>
            <a:fld id="{BDABEABC-1C7B-470D-91C3-C8D55AFAACE2}" type="slidenum">
              <a:rPr lang="en-SG" sz="1200">
                <a:solidFill>
                  <a:schemeClr val="tx1">
                    <a:tint val="75000"/>
                  </a:schemeClr>
                </a:solidFill>
              </a:rPr>
              <a:pPr/>
              <a:t>10</a:t>
            </a:fld>
            <a:endParaRPr lang="en-SG" sz="1200" dirty="0">
              <a:solidFill>
                <a:schemeClr val="tx1">
                  <a:tint val="75000"/>
                </a:schemeClr>
              </a:solidFill>
            </a:endParaRPr>
          </a:p>
        </p:txBody>
      </p:sp>
      <p:sp>
        <p:nvSpPr>
          <p:cNvPr id="15" name="TextBox 14">
            <a:extLst>
              <a:ext uri="{FF2B5EF4-FFF2-40B4-BE49-F238E27FC236}">
                <a16:creationId xmlns:a16="http://schemas.microsoft.com/office/drawing/2014/main" id="{7DB47D14-8EA3-4E82-A3CA-997F3D720450}"/>
              </a:ext>
            </a:extLst>
          </p:cNvPr>
          <p:cNvSpPr txBox="1"/>
          <p:nvPr/>
        </p:nvSpPr>
        <p:spPr>
          <a:xfrm>
            <a:off x="838198" y="1111267"/>
            <a:ext cx="10815085" cy="3108543"/>
          </a:xfrm>
          <a:prstGeom prst="rect">
            <a:avLst/>
          </a:prstGeom>
          <a:noFill/>
        </p:spPr>
        <p:txBody>
          <a:bodyPr wrap="square" rtlCol="0">
            <a:spAutoFit/>
          </a:bodyPr>
          <a:lstStyle/>
          <a:p>
            <a:pPr marL="342900" indent="-342900">
              <a:buFont typeface="Arial" panose="020B0604020202020204" pitchFamily="34" charset="0"/>
              <a:buChar char="•"/>
            </a:pPr>
            <a:r>
              <a:rPr lang="en-US" sz="2800" dirty="0">
                <a:latin typeface="Helvetica" panose="020B0604020202020204" pitchFamily="34" charset="0"/>
                <a:cs typeface="Helvetica" panose="020B0604020202020204" pitchFamily="34" charset="0"/>
              </a:rPr>
              <a:t>Here only if one master is requesting for the bus, it will be given the bus access. But if more than one master requests for the bus, the master who accessed the bus most recently gets the least priority</a:t>
            </a:r>
          </a:p>
          <a:p>
            <a:pPr marL="342900" indent="-342900">
              <a:buFont typeface="Arial" panose="020B0604020202020204" pitchFamily="34" charset="0"/>
              <a:buChar char="•"/>
            </a:pPr>
            <a:r>
              <a:rPr lang="en-US" sz="2800" dirty="0">
                <a:latin typeface="Helvetica" panose="020B0604020202020204" pitchFamily="34" charset="0"/>
                <a:cs typeface="Helvetica" panose="020B0604020202020204" pitchFamily="34" charset="0"/>
              </a:rPr>
              <a:t>There can be other more complex policies such as round robin with priorities. Here each master is assigned a priority and the master with highest priority gets the access</a:t>
            </a:r>
          </a:p>
        </p:txBody>
      </p:sp>
    </p:spTree>
    <p:extLst>
      <p:ext uri="{BB962C8B-B14F-4D97-AF65-F5344CB8AC3E}">
        <p14:creationId xmlns:p14="http://schemas.microsoft.com/office/powerpoint/2010/main" val="3933876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15626" y="426562"/>
            <a:ext cx="6617425" cy="584775"/>
          </a:xfrm>
          <a:prstGeom prst="rect">
            <a:avLst/>
          </a:prstGeom>
          <a:noFill/>
        </p:spPr>
        <p:txBody>
          <a:bodyPr wrap="square" rtlCol="0">
            <a:spAutoFit/>
          </a:bodyPr>
          <a:lstStyle/>
          <a:p>
            <a:r>
              <a:rPr lang="en-US" sz="3200" b="1" dirty="0">
                <a:latin typeface="Helvetica" panose="020B0604020202020204" pitchFamily="34" charset="0"/>
                <a:cs typeface="Helvetica" panose="020B0604020202020204" pitchFamily="34" charset="0"/>
              </a:rPr>
              <a:t>DMA advantages</a:t>
            </a:r>
            <a:endParaRPr lang="en-IN" sz="3200" b="1" dirty="0">
              <a:latin typeface="Helvetica" panose="020B0604020202020204" pitchFamily="34" charset="0"/>
              <a:cs typeface="Helvetica" panose="020B0604020202020204" pitchFamily="34" charset="0"/>
            </a:endParaRPr>
          </a:p>
        </p:txBody>
      </p:sp>
      <p:sp>
        <p:nvSpPr>
          <p:cNvPr id="4" name="Slide Number Placeholder 3"/>
          <p:cNvSpPr>
            <a:spLocks noGrp="1"/>
          </p:cNvSpPr>
          <p:nvPr>
            <p:ph type="sldNum" sz="quarter" idx="12"/>
          </p:nvPr>
        </p:nvSpPr>
        <p:spPr/>
        <p:txBody>
          <a:bodyPr/>
          <a:lstStyle/>
          <a:p>
            <a:fld id="{BDABEABC-1C7B-470D-91C3-C8D55AFAACE2}" type="slidenum">
              <a:rPr lang="en-SG" sz="1200">
                <a:solidFill>
                  <a:schemeClr val="tx1">
                    <a:tint val="75000"/>
                  </a:schemeClr>
                </a:solidFill>
              </a:rPr>
              <a:pPr/>
              <a:t>11</a:t>
            </a:fld>
            <a:endParaRPr lang="en-SG" sz="1200" dirty="0">
              <a:solidFill>
                <a:schemeClr val="tx1">
                  <a:tint val="75000"/>
                </a:schemeClr>
              </a:solidFill>
            </a:endParaRPr>
          </a:p>
        </p:txBody>
      </p:sp>
      <p:sp>
        <p:nvSpPr>
          <p:cNvPr id="15" name="TextBox 14">
            <a:extLst>
              <a:ext uri="{FF2B5EF4-FFF2-40B4-BE49-F238E27FC236}">
                <a16:creationId xmlns:a16="http://schemas.microsoft.com/office/drawing/2014/main" id="{7DB47D14-8EA3-4E82-A3CA-997F3D720450}"/>
              </a:ext>
            </a:extLst>
          </p:cNvPr>
          <p:cNvSpPr txBox="1"/>
          <p:nvPr/>
        </p:nvSpPr>
        <p:spPr>
          <a:xfrm>
            <a:off x="844017" y="1210812"/>
            <a:ext cx="10947489" cy="4832092"/>
          </a:xfrm>
          <a:prstGeom prst="rect">
            <a:avLst/>
          </a:prstGeom>
          <a:noFill/>
        </p:spPr>
        <p:txBody>
          <a:bodyPr wrap="square" rtlCol="0">
            <a:spAutoFit/>
          </a:bodyPr>
          <a:lstStyle/>
          <a:p>
            <a:pPr marL="342900" indent="-342900" algn="just">
              <a:buFont typeface="Arial" panose="020B0604020202020204" pitchFamily="34" charset="0"/>
              <a:buChar char="•"/>
            </a:pPr>
            <a:r>
              <a:rPr lang="en-US" sz="2800" dirty="0">
                <a:latin typeface="Helvetica" panose="020B0604020202020204" pitchFamily="34" charset="0"/>
                <a:cs typeface="Helvetica" panose="020B0604020202020204" pitchFamily="34" charset="0"/>
              </a:rPr>
              <a:t>Since DMA happens mostly under hardware control, it is much faster than PIO although here also each transfer includes one read and one write</a:t>
            </a:r>
          </a:p>
          <a:p>
            <a:pPr marL="342900" indent="-342900" algn="just">
              <a:buFont typeface="Arial" panose="020B0604020202020204" pitchFamily="34" charset="0"/>
              <a:buChar char="•"/>
            </a:pPr>
            <a:r>
              <a:rPr lang="en-US" sz="2800" dirty="0">
                <a:latin typeface="Helvetica" panose="020B0604020202020204" pitchFamily="34" charset="0"/>
                <a:cs typeface="Helvetica" panose="020B0604020202020204" pitchFamily="34" charset="0"/>
              </a:rPr>
              <a:t>Bus the main advantage is the processor is freed from data transfer and can do some other useful processing since data transfer is now managed by the DMA controller</a:t>
            </a:r>
          </a:p>
          <a:p>
            <a:pPr marL="342900" indent="-342900" algn="just">
              <a:buFont typeface="Arial" panose="020B0604020202020204" pitchFamily="34" charset="0"/>
              <a:buChar char="•"/>
            </a:pPr>
            <a:r>
              <a:rPr lang="en-US" sz="2800" dirty="0">
                <a:latin typeface="Helvetica" panose="020B0604020202020204" pitchFamily="34" charset="0"/>
                <a:cs typeface="Helvetica" panose="020B0604020202020204" pitchFamily="34" charset="0"/>
              </a:rPr>
              <a:t>In modern system a lot of data is stored in the cache memory hence the processor doesn’t need to access the memory frequently</a:t>
            </a:r>
          </a:p>
          <a:p>
            <a:pPr marL="342900" indent="-342900" algn="just">
              <a:buFont typeface="Arial" panose="020B0604020202020204" pitchFamily="34" charset="0"/>
              <a:buChar char="•"/>
            </a:pPr>
            <a:r>
              <a:rPr lang="en-US" sz="2800" dirty="0">
                <a:latin typeface="Helvetica" panose="020B0604020202020204" pitchFamily="34" charset="0"/>
                <a:cs typeface="Helvetica" panose="020B0604020202020204" pitchFamily="34" charset="0"/>
              </a:rPr>
              <a:t>But when it has to, now a bus arbitration should happen since DMA controller is also trying to access the memory</a:t>
            </a:r>
          </a:p>
        </p:txBody>
      </p:sp>
    </p:spTree>
    <p:extLst>
      <p:ext uri="{BB962C8B-B14F-4D97-AF65-F5344CB8AC3E}">
        <p14:creationId xmlns:p14="http://schemas.microsoft.com/office/powerpoint/2010/main" val="3540804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ABEABC-1C7B-470D-91C3-C8D55AFAACE2}" type="slidenum">
              <a:rPr lang="en-SG" sz="1200">
                <a:solidFill>
                  <a:schemeClr val="tx1">
                    <a:tint val="75000"/>
                  </a:schemeClr>
                </a:solidFill>
              </a:rPr>
              <a:pPr/>
              <a:t>12</a:t>
            </a:fld>
            <a:endParaRPr lang="en-SG" sz="1200" dirty="0">
              <a:solidFill>
                <a:schemeClr val="tx1">
                  <a:tint val="75000"/>
                </a:schemeClr>
              </a:solidFill>
            </a:endParaRPr>
          </a:p>
        </p:txBody>
      </p:sp>
      <p:sp>
        <p:nvSpPr>
          <p:cNvPr id="15" name="TextBox 14">
            <a:extLst>
              <a:ext uri="{FF2B5EF4-FFF2-40B4-BE49-F238E27FC236}">
                <a16:creationId xmlns:a16="http://schemas.microsoft.com/office/drawing/2014/main" id="{7DB47D14-8EA3-4E82-A3CA-997F3D720450}"/>
              </a:ext>
            </a:extLst>
          </p:cNvPr>
          <p:cNvSpPr txBox="1"/>
          <p:nvPr/>
        </p:nvSpPr>
        <p:spPr>
          <a:xfrm>
            <a:off x="583017" y="1148858"/>
            <a:ext cx="11219122" cy="5693866"/>
          </a:xfrm>
          <a:prstGeom prst="rect">
            <a:avLst/>
          </a:prstGeom>
          <a:noFill/>
        </p:spPr>
        <p:txBody>
          <a:bodyPr wrap="square" rtlCol="0">
            <a:spAutoFit/>
          </a:bodyPr>
          <a:lstStyle/>
          <a:p>
            <a:pPr marL="342900" indent="-342900" algn="just">
              <a:buFont typeface="Arial" panose="020B0604020202020204" pitchFamily="34" charset="0"/>
              <a:buChar char="•"/>
            </a:pPr>
            <a:r>
              <a:rPr lang="en-US" sz="2800" dirty="0">
                <a:latin typeface="Helvetica" panose="020B0604020202020204" pitchFamily="34" charset="0"/>
                <a:cs typeface="Helvetica" panose="020B0604020202020204" pitchFamily="34" charset="0"/>
              </a:rPr>
              <a:t>But how does the DMA controller know it needs to do a data transfer and from where to where it need to do it?</a:t>
            </a:r>
          </a:p>
          <a:p>
            <a:pPr marL="342900" indent="-342900" algn="just">
              <a:buFont typeface="Arial" panose="020B0604020202020204" pitchFamily="34" charset="0"/>
              <a:buChar char="•"/>
            </a:pPr>
            <a:r>
              <a:rPr lang="en-US" sz="2800" dirty="0">
                <a:latin typeface="Helvetica" panose="020B0604020202020204" pitchFamily="34" charset="0"/>
                <a:cs typeface="Helvetica" panose="020B0604020202020204" pitchFamily="34" charset="0"/>
              </a:rPr>
              <a:t>That happens under s/w control from the processor!!</a:t>
            </a:r>
          </a:p>
          <a:p>
            <a:pPr marL="342900" indent="-342900" algn="just">
              <a:buFont typeface="Arial" panose="020B0604020202020204" pitchFamily="34" charset="0"/>
              <a:buChar char="•"/>
            </a:pPr>
            <a:r>
              <a:rPr lang="en-US" sz="2800" dirty="0">
                <a:latin typeface="Helvetica" panose="020B0604020202020204" pitchFamily="34" charset="0"/>
                <a:cs typeface="Helvetica" panose="020B0604020202020204" pitchFamily="34" charset="0"/>
              </a:rPr>
              <a:t>So the DMA controller is a master all other peripherals, but it is still a slave to the processor</a:t>
            </a:r>
          </a:p>
          <a:p>
            <a:pPr marL="342900" indent="-342900" algn="just">
              <a:buFont typeface="Arial" panose="020B0604020202020204" pitchFamily="34" charset="0"/>
              <a:buChar char="•"/>
            </a:pPr>
            <a:r>
              <a:rPr lang="en-US" sz="2800" dirty="0">
                <a:latin typeface="Helvetica" panose="020B0604020202020204" pitchFamily="34" charset="0"/>
                <a:cs typeface="Helvetica" panose="020B0604020202020204" pitchFamily="34" charset="0"/>
              </a:rPr>
              <a:t>When the processor finds out it need to transfer large data between memory and the peripherals, it configures the DMA controller (configures the internal registers of the DMA controller)</a:t>
            </a:r>
          </a:p>
          <a:p>
            <a:pPr marL="342900" indent="-342900">
              <a:buFont typeface="Arial" panose="020B0604020202020204" pitchFamily="34" charset="0"/>
              <a:buChar char="•"/>
            </a:pPr>
            <a:r>
              <a:rPr lang="en-US" sz="2800" dirty="0">
                <a:latin typeface="Helvetica" panose="020B0604020202020204" pitchFamily="34" charset="0"/>
                <a:cs typeface="Helvetica" panose="020B0604020202020204" pitchFamily="34" charset="0"/>
              </a:rPr>
              <a:t>It basically needs to configure three information</a:t>
            </a:r>
          </a:p>
          <a:p>
            <a:pPr marL="800100" lvl="1" indent="-342900">
              <a:buFont typeface="Wingdings" panose="05000000000000000000" pitchFamily="2" charset="2"/>
              <a:buChar char="Ø"/>
            </a:pPr>
            <a:r>
              <a:rPr lang="en-US" sz="2800" dirty="0">
                <a:latin typeface="Helvetica" panose="020B0604020202020204" pitchFamily="34" charset="0"/>
                <a:cs typeface="Helvetica" panose="020B0604020202020204" pitchFamily="34" charset="0"/>
              </a:rPr>
              <a:t>Starting address from where data has to be transferred</a:t>
            </a:r>
          </a:p>
          <a:p>
            <a:pPr marL="800100" lvl="1" indent="-342900">
              <a:buFont typeface="Wingdings" panose="05000000000000000000" pitchFamily="2" charset="2"/>
              <a:buChar char="Ø"/>
            </a:pPr>
            <a:r>
              <a:rPr lang="en-US" sz="2800" dirty="0">
                <a:latin typeface="Helvetica" panose="020B0604020202020204" pitchFamily="34" charset="0"/>
                <a:cs typeface="Helvetica" panose="020B0604020202020204" pitchFamily="34" charset="0"/>
              </a:rPr>
              <a:t>Starting address where the data has to be stored</a:t>
            </a:r>
          </a:p>
          <a:p>
            <a:pPr marL="800100" lvl="1" indent="-342900">
              <a:buFont typeface="Wingdings" panose="05000000000000000000" pitchFamily="2" charset="2"/>
              <a:buChar char="Ø"/>
            </a:pPr>
            <a:r>
              <a:rPr lang="en-US" sz="2800" dirty="0">
                <a:latin typeface="Helvetica" panose="020B0604020202020204" pitchFamily="34" charset="0"/>
                <a:cs typeface="Helvetica" panose="020B0604020202020204" pitchFamily="34" charset="0"/>
              </a:rPr>
              <a:t>Total length of the data transfer</a:t>
            </a:r>
          </a:p>
          <a:p>
            <a:pPr marL="342900" indent="-342900" algn="just">
              <a:buFont typeface="Arial" panose="020B0604020202020204" pitchFamily="34" charset="0"/>
              <a:buChar char="•"/>
            </a:pPr>
            <a:endParaRPr lang="en-US" sz="2800" dirty="0">
              <a:latin typeface="Helvetica" panose="020B0604020202020204" pitchFamily="34" charset="0"/>
              <a:cs typeface="Helvetica" panose="020B0604020202020204" pitchFamily="34" charset="0"/>
            </a:endParaRPr>
          </a:p>
        </p:txBody>
      </p:sp>
      <p:sp>
        <p:nvSpPr>
          <p:cNvPr id="2" name="TextBox 1">
            <a:extLst>
              <a:ext uri="{FF2B5EF4-FFF2-40B4-BE49-F238E27FC236}">
                <a16:creationId xmlns:a16="http://schemas.microsoft.com/office/drawing/2014/main" id="{D4088B70-2745-63A0-5AF7-A5B60EC28CF4}"/>
              </a:ext>
            </a:extLst>
          </p:cNvPr>
          <p:cNvSpPr txBox="1"/>
          <p:nvPr/>
        </p:nvSpPr>
        <p:spPr>
          <a:xfrm>
            <a:off x="379234" y="404667"/>
            <a:ext cx="6617425" cy="584775"/>
          </a:xfrm>
          <a:prstGeom prst="rect">
            <a:avLst/>
          </a:prstGeom>
          <a:noFill/>
        </p:spPr>
        <p:txBody>
          <a:bodyPr wrap="square" rtlCol="0">
            <a:spAutoFit/>
          </a:bodyPr>
          <a:lstStyle/>
          <a:p>
            <a:r>
              <a:rPr lang="en-US" sz="3200" b="1" dirty="0">
                <a:latin typeface="Helvetica" panose="020B0604020202020204" pitchFamily="34" charset="0"/>
                <a:cs typeface="Helvetica" panose="020B0604020202020204" pitchFamily="34" charset="0"/>
              </a:rPr>
              <a:t>Configuring DMA Controller</a:t>
            </a:r>
            <a:endParaRPr lang="en-IN" sz="3200" b="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326251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ABEABC-1C7B-470D-91C3-C8D55AFAACE2}" type="slidenum">
              <a:rPr lang="en-SG" sz="1200">
                <a:solidFill>
                  <a:schemeClr val="tx1">
                    <a:tint val="75000"/>
                  </a:schemeClr>
                </a:solidFill>
              </a:rPr>
              <a:pPr/>
              <a:t>13</a:t>
            </a:fld>
            <a:endParaRPr lang="en-SG" sz="1200" dirty="0">
              <a:solidFill>
                <a:schemeClr val="tx1">
                  <a:tint val="75000"/>
                </a:schemeClr>
              </a:solidFill>
            </a:endParaRPr>
          </a:p>
        </p:txBody>
      </p:sp>
      <p:sp>
        <p:nvSpPr>
          <p:cNvPr id="15" name="TextBox 14">
            <a:extLst>
              <a:ext uri="{FF2B5EF4-FFF2-40B4-BE49-F238E27FC236}">
                <a16:creationId xmlns:a16="http://schemas.microsoft.com/office/drawing/2014/main" id="{7DB47D14-8EA3-4E82-A3CA-997F3D720450}"/>
              </a:ext>
            </a:extLst>
          </p:cNvPr>
          <p:cNvSpPr txBox="1"/>
          <p:nvPr/>
        </p:nvSpPr>
        <p:spPr>
          <a:xfrm>
            <a:off x="727061" y="1161906"/>
            <a:ext cx="11096344" cy="2677656"/>
          </a:xfrm>
          <a:prstGeom prst="rect">
            <a:avLst/>
          </a:prstGeom>
          <a:noFill/>
        </p:spPr>
        <p:txBody>
          <a:bodyPr wrap="square" rtlCol="0">
            <a:spAutoFit/>
          </a:bodyPr>
          <a:lstStyle/>
          <a:p>
            <a:pPr marL="342900" indent="-342900">
              <a:buFont typeface="Arial" panose="020B0604020202020204" pitchFamily="34" charset="0"/>
              <a:buChar char="•"/>
            </a:pPr>
            <a:r>
              <a:rPr lang="en-US" sz="2800" dirty="0">
                <a:latin typeface="Helvetica" panose="020B0604020202020204" pitchFamily="34" charset="0"/>
                <a:cs typeface="Helvetica" panose="020B0604020202020204" pitchFamily="34" charset="0"/>
              </a:rPr>
              <a:t>Once these information is configured, the processor configures the control register of the DMA controller to start the data transfer</a:t>
            </a:r>
          </a:p>
          <a:p>
            <a:pPr marL="342900" indent="-342900">
              <a:buFont typeface="Arial" panose="020B0604020202020204" pitchFamily="34" charset="0"/>
              <a:buChar char="•"/>
            </a:pPr>
            <a:endParaRPr lang="en-US" sz="2800" dirty="0">
              <a:latin typeface="Helvetica" panose="020B0604020202020204" pitchFamily="34" charset="0"/>
              <a:cs typeface="Helvetica" panose="020B0604020202020204" pitchFamily="34" charset="0"/>
            </a:endParaRPr>
          </a:p>
          <a:p>
            <a:pPr marL="342900" indent="-342900">
              <a:buFont typeface="Arial" panose="020B0604020202020204" pitchFamily="34" charset="0"/>
              <a:buChar char="•"/>
            </a:pPr>
            <a:r>
              <a:rPr lang="en-US" sz="2800" dirty="0">
                <a:latin typeface="Helvetica" panose="020B0604020202020204" pitchFamily="34" charset="0"/>
                <a:cs typeface="Helvetica" panose="020B0604020202020204" pitchFamily="34" charset="0"/>
              </a:rPr>
              <a:t>Once the data transfer is over, the processor finds it out either by reading the status register of the controller or through the interrupt signal from the controller</a:t>
            </a:r>
          </a:p>
        </p:txBody>
      </p:sp>
      <p:sp>
        <p:nvSpPr>
          <p:cNvPr id="2" name="TextBox 1">
            <a:extLst>
              <a:ext uri="{FF2B5EF4-FFF2-40B4-BE49-F238E27FC236}">
                <a16:creationId xmlns:a16="http://schemas.microsoft.com/office/drawing/2014/main" id="{10B1D6AC-A881-6F1B-4529-5042FAF3D9AD}"/>
              </a:ext>
            </a:extLst>
          </p:cNvPr>
          <p:cNvSpPr txBox="1"/>
          <p:nvPr/>
        </p:nvSpPr>
        <p:spPr>
          <a:xfrm>
            <a:off x="379234" y="404667"/>
            <a:ext cx="6617425" cy="584775"/>
          </a:xfrm>
          <a:prstGeom prst="rect">
            <a:avLst/>
          </a:prstGeom>
          <a:noFill/>
        </p:spPr>
        <p:txBody>
          <a:bodyPr wrap="square" rtlCol="0">
            <a:spAutoFit/>
          </a:bodyPr>
          <a:lstStyle/>
          <a:p>
            <a:r>
              <a:rPr lang="en-US" sz="3200" b="1" dirty="0">
                <a:latin typeface="Helvetica" panose="020B0604020202020204" pitchFamily="34" charset="0"/>
                <a:cs typeface="Helvetica" panose="020B0604020202020204" pitchFamily="34" charset="0"/>
              </a:rPr>
              <a:t>Configuring DMA Controller</a:t>
            </a:r>
            <a:endParaRPr lang="en-IN" sz="3200" b="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047125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extBox 8"/>
          <p:cNvSpPr txBox="1"/>
          <p:nvPr/>
        </p:nvSpPr>
        <p:spPr>
          <a:xfrm>
            <a:off x="379234" y="404667"/>
            <a:ext cx="6617425" cy="584775"/>
          </a:xfrm>
          <a:prstGeom prst="rect">
            <a:avLst/>
          </a:prstGeom>
          <a:noFill/>
        </p:spPr>
        <p:txBody>
          <a:bodyPr wrap="square" rtlCol="0">
            <a:spAutoFit/>
          </a:bodyPr>
          <a:lstStyle/>
          <a:p>
            <a:r>
              <a:rPr lang="en-US" sz="3200" b="1" dirty="0">
                <a:latin typeface="Helvetica" panose="020B0604020202020204" pitchFamily="34" charset="0"/>
                <a:cs typeface="Helvetica" panose="020B0604020202020204" pitchFamily="34" charset="0"/>
              </a:rPr>
              <a:t>Configuring DMA Controller</a:t>
            </a:r>
            <a:endParaRPr lang="en-IN" sz="3200" b="1" dirty="0">
              <a:latin typeface="Helvetica" panose="020B0604020202020204" pitchFamily="34" charset="0"/>
              <a:cs typeface="Helvetica" panose="020B0604020202020204" pitchFamily="34" charset="0"/>
            </a:endParaRPr>
          </a:p>
        </p:txBody>
      </p:sp>
      <p:sp>
        <p:nvSpPr>
          <p:cNvPr id="4" name="Slide Number Placeholder 3"/>
          <p:cNvSpPr>
            <a:spLocks noGrp="1"/>
          </p:cNvSpPr>
          <p:nvPr>
            <p:ph type="sldNum" sz="quarter" idx="12"/>
          </p:nvPr>
        </p:nvSpPr>
        <p:spPr/>
        <p:txBody>
          <a:bodyPr/>
          <a:lstStyle/>
          <a:p>
            <a:fld id="{BDABEABC-1C7B-470D-91C3-C8D55AFAACE2}" type="slidenum">
              <a:rPr lang="en-SG" sz="1200">
                <a:solidFill>
                  <a:schemeClr val="tx1">
                    <a:tint val="75000"/>
                  </a:schemeClr>
                </a:solidFill>
              </a:rPr>
              <a:pPr/>
              <a:t>14</a:t>
            </a:fld>
            <a:endParaRPr lang="en-SG" sz="1200" dirty="0">
              <a:solidFill>
                <a:schemeClr val="tx1">
                  <a:tint val="75000"/>
                </a:schemeClr>
              </a:solidFill>
            </a:endParaRPr>
          </a:p>
        </p:txBody>
      </p:sp>
      <p:sp>
        <p:nvSpPr>
          <p:cNvPr id="5" name="Rectangle 4">
            <a:extLst>
              <a:ext uri="{FF2B5EF4-FFF2-40B4-BE49-F238E27FC236}">
                <a16:creationId xmlns:a16="http://schemas.microsoft.com/office/drawing/2014/main" id="{32C9B741-4297-4679-9D69-82E9C3956607}"/>
              </a:ext>
            </a:extLst>
          </p:cNvPr>
          <p:cNvSpPr/>
          <p:nvPr/>
        </p:nvSpPr>
        <p:spPr>
          <a:xfrm>
            <a:off x="3009233" y="1340387"/>
            <a:ext cx="1616484" cy="1682462"/>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Processor</a:t>
            </a:r>
          </a:p>
        </p:txBody>
      </p:sp>
      <p:cxnSp>
        <p:nvCxnSpPr>
          <p:cNvPr id="6" name="Straight Arrow Connector 5">
            <a:extLst>
              <a:ext uri="{FF2B5EF4-FFF2-40B4-BE49-F238E27FC236}">
                <a16:creationId xmlns:a16="http://schemas.microsoft.com/office/drawing/2014/main" id="{D4E3EECF-4431-46BE-84FA-081F425DBD2F}"/>
              </a:ext>
            </a:extLst>
          </p:cNvPr>
          <p:cNvCxnSpPr/>
          <p:nvPr/>
        </p:nvCxnSpPr>
        <p:spPr>
          <a:xfrm>
            <a:off x="4625717" y="2033166"/>
            <a:ext cx="4102514" cy="0"/>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sp>
        <p:nvSpPr>
          <p:cNvPr id="7" name="TextBox 6">
            <a:extLst>
              <a:ext uri="{FF2B5EF4-FFF2-40B4-BE49-F238E27FC236}">
                <a16:creationId xmlns:a16="http://schemas.microsoft.com/office/drawing/2014/main" id="{5D28744A-C465-4E5D-83A9-AFE6E4B6F41A}"/>
              </a:ext>
            </a:extLst>
          </p:cNvPr>
          <p:cNvSpPr txBox="1"/>
          <p:nvPr/>
        </p:nvSpPr>
        <p:spPr>
          <a:xfrm>
            <a:off x="7698747" y="1767936"/>
            <a:ext cx="1331711" cy="369332"/>
          </a:xfrm>
          <a:prstGeom prst="rect">
            <a:avLst/>
          </a:prstGeom>
          <a:noFill/>
        </p:spPr>
        <p:txBody>
          <a:bodyPr wrap="none" rtlCol="0">
            <a:spAutoFit/>
          </a:bodyPr>
          <a:lstStyle/>
          <a:p>
            <a:r>
              <a:rPr lang="en-US" dirty="0"/>
              <a:t>System Bus</a:t>
            </a:r>
          </a:p>
        </p:txBody>
      </p:sp>
      <p:sp>
        <p:nvSpPr>
          <p:cNvPr id="8" name="Rectangle 7">
            <a:extLst>
              <a:ext uri="{FF2B5EF4-FFF2-40B4-BE49-F238E27FC236}">
                <a16:creationId xmlns:a16="http://schemas.microsoft.com/office/drawing/2014/main" id="{9FAF4E69-F9A4-4986-B135-ABC5CD0FEC39}"/>
              </a:ext>
            </a:extLst>
          </p:cNvPr>
          <p:cNvSpPr/>
          <p:nvPr/>
        </p:nvSpPr>
        <p:spPr>
          <a:xfrm>
            <a:off x="4848396" y="2824914"/>
            <a:ext cx="989684" cy="882467"/>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Memory</a:t>
            </a:r>
          </a:p>
        </p:txBody>
      </p:sp>
      <p:cxnSp>
        <p:nvCxnSpPr>
          <p:cNvPr id="10" name="Straight Arrow Connector 9">
            <a:extLst>
              <a:ext uri="{FF2B5EF4-FFF2-40B4-BE49-F238E27FC236}">
                <a16:creationId xmlns:a16="http://schemas.microsoft.com/office/drawing/2014/main" id="{0438015D-477D-4559-B8FA-580B7D2F5EBE}"/>
              </a:ext>
            </a:extLst>
          </p:cNvPr>
          <p:cNvCxnSpPr>
            <a:cxnSpLocks/>
            <a:endCxn id="8" idx="0"/>
          </p:cNvCxnSpPr>
          <p:nvPr/>
        </p:nvCxnSpPr>
        <p:spPr>
          <a:xfrm>
            <a:off x="5343238" y="2033167"/>
            <a:ext cx="0" cy="791747"/>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1" name="Rectangle 10">
            <a:extLst>
              <a:ext uri="{FF2B5EF4-FFF2-40B4-BE49-F238E27FC236}">
                <a16:creationId xmlns:a16="http://schemas.microsoft.com/office/drawing/2014/main" id="{2A3DB00B-BAA2-4FCB-AEB8-CFB932589207}"/>
              </a:ext>
            </a:extLst>
          </p:cNvPr>
          <p:cNvSpPr/>
          <p:nvPr/>
        </p:nvSpPr>
        <p:spPr>
          <a:xfrm>
            <a:off x="6349417" y="2824914"/>
            <a:ext cx="989684" cy="882467"/>
          </a:xfrm>
          <a:prstGeom prst="rect">
            <a:avLst/>
          </a:prstGeom>
          <a:solidFill>
            <a:schemeClr val="accent6">
              <a:lumMod val="50000"/>
            </a:schemeClr>
          </a:solidFill>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solidFill>
                  <a:schemeClr val="bg1"/>
                </a:solidFill>
              </a:rPr>
              <a:t>DMA Controller</a:t>
            </a:r>
          </a:p>
        </p:txBody>
      </p:sp>
      <p:cxnSp>
        <p:nvCxnSpPr>
          <p:cNvPr id="12" name="Straight Arrow Connector 11">
            <a:extLst>
              <a:ext uri="{FF2B5EF4-FFF2-40B4-BE49-F238E27FC236}">
                <a16:creationId xmlns:a16="http://schemas.microsoft.com/office/drawing/2014/main" id="{6A8A6371-D04F-4DB0-9092-9E09914D293C}"/>
              </a:ext>
            </a:extLst>
          </p:cNvPr>
          <p:cNvCxnSpPr>
            <a:cxnSpLocks/>
          </p:cNvCxnSpPr>
          <p:nvPr/>
        </p:nvCxnSpPr>
        <p:spPr>
          <a:xfrm>
            <a:off x="6844259" y="2033166"/>
            <a:ext cx="0" cy="791747"/>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3" name="Rectangle 12">
            <a:extLst>
              <a:ext uri="{FF2B5EF4-FFF2-40B4-BE49-F238E27FC236}">
                <a16:creationId xmlns:a16="http://schemas.microsoft.com/office/drawing/2014/main" id="{23DC19BC-34E4-404E-8946-D7016D7D3168}"/>
              </a:ext>
            </a:extLst>
          </p:cNvPr>
          <p:cNvSpPr/>
          <p:nvPr/>
        </p:nvSpPr>
        <p:spPr>
          <a:xfrm>
            <a:off x="7833943" y="2824914"/>
            <a:ext cx="989684" cy="882467"/>
          </a:xfrm>
          <a:prstGeom prst="rect">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Peripheral 1</a:t>
            </a:r>
          </a:p>
        </p:txBody>
      </p:sp>
      <p:cxnSp>
        <p:nvCxnSpPr>
          <p:cNvPr id="14" name="Straight Arrow Connector 13">
            <a:extLst>
              <a:ext uri="{FF2B5EF4-FFF2-40B4-BE49-F238E27FC236}">
                <a16:creationId xmlns:a16="http://schemas.microsoft.com/office/drawing/2014/main" id="{A5B15AE5-9F6B-4779-9B76-25584145C770}"/>
              </a:ext>
            </a:extLst>
          </p:cNvPr>
          <p:cNvCxnSpPr>
            <a:cxnSpLocks/>
            <a:stCxn id="11" idx="3"/>
            <a:endCxn id="13" idx="1"/>
          </p:cNvCxnSpPr>
          <p:nvPr/>
        </p:nvCxnSpPr>
        <p:spPr>
          <a:xfrm>
            <a:off x="7339101" y="3266147"/>
            <a:ext cx="494842" cy="0"/>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6" name="Arc 15">
            <a:extLst>
              <a:ext uri="{FF2B5EF4-FFF2-40B4-BE49-F238E27FC236}">
                <a16:creationId xmlns:a16="http://schemas.microsoft.com/office/drawing/2014/main" id="{F7BE0CC1-E230-4D76-9C7E-6FDAB543926F}"/>
              </a:ext>
            </a:extLst>
          </p:cNvPr>
          <p:cNvSpPr/>
          <p:nvPr/>
        </p:nvSpPr>
        <p:spPr>
          <a:xfrm>
            <a:off x="5211324" y="2074404"/>
            <a:ext cx="1583466" cy="1682461"/>
          </a:xfrm>
          <a:prstGeom prst="arc">
            <a:avLst>
              <a:gd name="adj1" fmla="val 10985644"/>
              <a:gd name="adj2" fmla="val 104537"/>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id="{6037397D-DA24-4696-A955-B1AEBA0BFD51}"/>
              </a:ext>
            </a:extLst>
          </p:cNvPr>
          <p:cNvCxnSpPr>
            <a:cxnSpLocks/>
          </p:cNvCxnSpPr>
          <p:nvPr/>
        </p:nvCxnSpPr>
        <p:spPr>
          <a:xfrm>
            <a:off x="6996659" y="3053592"/>
            <a:ext cx="1020892" cy="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8" name="TextBox 17">
            <a:extLst>
              <a:ext uri="{FF2B5EF4-FFF2-40B4-BE49-F238E27FC236}">
                <a16:creationId xmlns:a16="http://schemas.microsoft.com/office/drawing/2014/main" id="{CDA4B1FB-E00B-4B78-B3D1-360CF32FC3A8}"/>
              </a:ext>
            </a:extLst>
          </p:cNvPr>
          <p:cNvSpPr txBox="1"/>
          <p:nvPr/>
        </p:nvSpPr>
        <p:spPr>
          <a:xfrm>
            <a:off x="714003" y="4216755"/>
            <a:ext cx="11311420" cy="2677656"/>
          </a:xfrm>
          <a:prstGeom prst="rect">
            <a:avLst/>
          </a:prstGeom>
          <a:noFill/>
        </p:spPr>
        <p:txBody>
          <a:bodyPr wrap="square" rtlCol="0">
            <a:spAutoFit/>
          </a:bodyPr>
          <a:lstStyle/>
          <a:p>
            <a:pPr marL="342900" indent="-342900" algn="just">
              <a:buFont typeface="Arial" panose="020B0604020202020204" pitchFamily="34" charset="0"/>
              <a:buChar char="•"/>
            </a:pPr>
            <a:r>
              <a:rPr lang="en-US" sz="2800" dirty="0">
                <a:latin typeface="Helvetica" panose="020B0604020202020204" pitchFamily="34" charset="0"/>
                <a:cs typeface="Helvetica" panose="020B0604020202020204" pitchFamily="34" charset="0"/>
              </a:rPr>
              <a:t>If we are using peripheral with stream interface, notice that the peripheral is not directly connected to the system bus hence is not address mapped to the processor</a:t>
            </a:r>
          </a:p>
          <a:p>
            <a:pPr marL="342900" indent="-342900" algn="just">
              <a:buFont typeface="Arial" panose="020B0604020202020204" pitchFamily="34" charset="0"/>
              <a:buChar char="•"/>
            </a:pPr>
            <a:r>
              <a:rPr lang="en-US" sz="2800" dirty="0">
                <a:latin typeface="Helvetica" panose="020B0604020202020204" pitchFamily="34" charset="0"/>
                <a:cs typeface="Helvetica" panose="020B0604020202020204" pitchFamily="34" charset="0"/>
              </a:rPr>
              <a:t>In this case the processor only configures the starting address of the memory, transfer length and direction of transfer (peripheral to memory or memory to peripheral)</a:t>
            </a:r>
          </a:p>
        </p:txBody>
      </p:sp>
    </p:spTree>
    <p:extLst>
      <p:ext uri="{BB962C8B-B14F-4D97-AF65-F5344CB8AC3E}">
        <p14:creationId xmlns:p14="http://schemas.microsoft.com/office/powerpoint/2010/main" val="3412708233"/>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ABEABC-1C7B-470D-91C3-C8D55AFAACE2}" type="slidenum">
              <a:rPr lang="en-SG" sz="1200">
                <a:solidFill>
                  <a:schemeClr val="tx1">
                    <a:tint val="75000"/>
                  </a:schemeClr>
                </a:solidFill>
              </a:rPr>
              <a:pPr/>
              <a:t>15</a:t>
            </a:fld>
            <a:endParaRPr lang="en-SG" sz="1200" dirty="0">
              <a:solidFill>
                <a:schemeClr val="tx1">
                  <a:tint val="75000"/>
                </a:schemeClr>
              </a:solidFill>
            </a:endParaRPr>
          </a:p>
        </p:txBody>
      </p:sp>
      <p:pic>
        <p:nvPicPr>
          <p:cNvPr id="5" name="Picture 2" descr="Image result for xilinx zynq">
            <a:extLst>
              <a:ext uri="{FF2B5EF4-FFF2-40B4-BE49-F238E27FC236}">
                <a16:creationId xmlns:a16="http://schemas.microsoft.com/office/drawing/2014/main" id="{278BA456-E27A-4749-9964-23BCAFE267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2655" y="1638315"/>
            <a:ext cx="3787666" cy="427225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67EE495E-54DC-4E68-9F08-17CE1062A42E}"/>
              </a:ext>
            </a:extLst>
          </p:cNvPr>
          <p:cNvSpPr/>
          <p:nvPr/>
        </p:nvSpPr>
        <p:spPr>
          <a:xfrm>
            <a:off x="6096000" y="1219200"/>
            <a:ext cx="1625600" cy="49784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External DDR</a:t>
            </a:r>
          </a:p>
        </p:txBody>
      </p:sp>
      <p:cxnSp>
        <p:nvCxnSpPr>
          <p:cNvPr id="6" name="Straight Arrow Connector 5">
            <a:extLst>
              <a:ext uri="{FF2B5EF4-FFF2-40B4-BE49-F238E27FC236}">
                <a16:creationId xmlns:a16="http://schemas.microsoft.com/office/drawing/2014/main" id="{28753831-073C-40A1-866F-7DBB639D15FE}"/>
              </a:ext>
            </a:extLst>
          </p:cNvPr>
          <p:cNvCxnSpPr/>
          <p:nvPr/>
        </p:nvCxnSpPr>
        <p:spPr>
          <a:xfrm flipH="1" flipV="1">
            <a:off x="7640322" y="1717041"/>
            <a:ext cx="1089549" cy="99634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156DDAA4-AB19-4DCB-85A9-789E3D6E4AA1}"/>
              </a:ext>
            </a:extLst>
          </p:cNvPr>
          <p:cNvSpPr txBox="1"/>
          <p:nvPr/>
        </p:nvSpPr>
        <p:spPr>
          <a:xfrm>
            <a:off x="7662636" y="2713384"/>
            <a:ext cx="2493696" cy="646331"/>
          </a:xfrm>
          <a:prstGeom prst="rect">
            <a:avLst/>
          </a:prstGeom>
          <a:noFill/>
          <a:ln>
            <a:solidFill>
              <a:schemeClr val="tx1"/>
            </a:solidFill>
          </a:ln>
        </p:spPr>
        <p:txBody>
          <a:bodyPr wrap="none" rtlCol="0">
            <a:spAutoFit/>
          </a:bodyPr>
          <a:lstStyle/>
          <a:p>
            <a:r>
              <a:rPr lang="en-US" dirty="0"/>
              <a:t>We need to access this</a:t>
            </a:r>
          </a:p>
          <a:p>
            <a:r>
              <a:rPr lang="en-US" dirty="0"/>
              <a:t>memory</a:t>
            </a:r>
          </a:p>
        </p:txBody>
      </p:sp>
      <p:sp>
        <p:nvSpPr>
          <p:cNvPr id="3" name="TextBox 2">
            <a:extLst>
              <a:ext uri="{FF2B5EF4-FFF2-40B4-BE49-F238E27FC236}">
                <a16:creationId xmlns:a16="http://schemas.microsoft.com/office/drawing/2014/main" id="{8EB9EF71-12C5-664F-0156-78085484DCE5}"/>
              </a:ext>
            </a:extLst>
          </p:cNvPr>
          <p:cNvSpPr txBox="1"/>
          <p:nvPr/>
        </p:nvSpPr>
        <p:spPr>
          <a:xfrm>
            <a:off x="558157" y="445721"/>
            <a:ext cx="6617425" cy="584775"/>
          </a:xfrm>
          <a:prstGeom prst="rect">
            <a:avLst/>
          </a:prstGeom>
          <a:noFill/>
        </p:spPr>
        <p:txBody>
          <a:bodyPr wrap="square" rtlCol="0">
            <a:spAutoFit/>
          </a:bodyPr>
          <a:lstStyle/>
          <a:p>
            <a:r>
              <a:rPr lang="en-US" sz="3200" b="1" dirty="0">
                <a:latin typeface="Helvetica" panose="020B0604020202020204" pitchFamily="34" charset="0"/>
                <a:cs typeface="Helvetica" panose="020B0604020202020204" pitchFamily="34" charset="0"/>
              </a:rPr>
              <a:t>DMA on Zynq</a:t>
            </a:r>
            <a:endParaRPr lang="en-IN" sz="3200" b="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074323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ABEABC-1C7B-470D-91C3-C8D55AFAACE2}" type="slidenum">
              <a:rPr lang="en-SG" sz="1200">
                <a:solidFill>
                  <a:schemeClr val="tx1">
                    <a:tint val="75000"/>
                  </a:schemeClr>
                </a:solidFill>
              </a:rPr>
              <a:pPr/>
              <a:t>16</a:t>
            </a:fld>
            <a:endParaRPr lang="en-SG" sz="1200" dirty="0">
              <a:solidFill>
                <a:schemeClr val="tx1">
                  <a:tint val="75000"/>
                </a:schemeClr>
              </a:solidFill>
            </a:endParaRPr>
          </a:p>
        </p:txBody>
      </p:sp>
      <p:pic>
        <p:nvPicPr>
          <p:cNvPr id="5" name="Picture 2" descr="Image result for xilinx zynq">
            <a:extLst>
              <a:ext uri="{FF2B5EF4-FFF2-40B4-BE49-F238E27FC236}">
                <a16:creationId xmlns:a16="http://schemas.microsoft.com/office/drawing/2014/main" id="{278BA456-E27A-4749-9964-23BCAFE267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2655" y="1638315"/>
            <a:ext cx="3787666" cy="427225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67EE495E-54DC-4E68-9F08-17CE1062A42E}"/>
              </a:ext>
            </a:extLst>
          </p:cNvPr>
          <p:cNvSpPr/>
          <p:nvPr/>
        </p:nvSpPr>
        <p:spPr>
          <a:xfrm>
            <a:off x="6096000" y="1219200"/>
            <a:ext cx="1625600" cy="49784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External DDR</a:t>
            </a:r>
          </a:p>
        </p:txBody>
      </p:sp>
      <p:cxnSp>
        <p:nvCxnSpPr>
          <p:cNvPr id="6" name="Straight Arrow Connector 5">
            <a:extLst>
              <a:ext uri="{FF2B5EF4-FFF2-40B4-BE49-F238E27FC236}">
                <a16:creationId xmlns:a16="http://schemas.microsoft.com/office/drawing/2014/main" id="{28753831-073C-40A1-866F-7DBB639D15FE}"/>
              </a:ext>
            </a:extLst>
          </p:cNvPr>
          <p:cNvCxnSpPr>
            <a:cxnSpLocks/>
            <a:stCxn id="7" idx="1"/>
          </p:cNvCxnSpPr>
          <p:nvPr/>
        </p:nvCxnSpPr>
        <p:spPr>
          <a:xfrm flipH="1">
            <a:off x="6550773" y="4955575"/>
            <a:ext cx="1432236" cy="26411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156DDAA4-AB19-4DCB-85A9-789E3D6E4AA1}"/>
              </a:ext>
            </a:extLst>
          </p:cNvPr>
          <p:cNvSpPr txBox="1"/>
          <p:nvPr/>
        </p:nvSpPr>
        <p:spPr>
          <a:xfrm>
            <a:off x="7983010" y="4632409"/>
            <a:ext cx="2048959" cy="646331"/>
          </a:xfrm>
          <a:prstGeom prst="rect">
            <a:avLst/>
          </a:prstGeom>
          <a:noFill/>
          <a:ln>
            <a:solidFill>
              <a:schemeClr val="tx1"/>
            </a:solidFill>
          </a:ln>
        </p:spPr>
        <p:txBody>
          <a:bodyPr wrap="none" rtlCol="0">
            <a:spAutoFit/>
          </a:bodyPr>
          <a:lstStyle/>
          <a:p>
            <a:r>
              <a:rPr lang="en-US" dirty="0"/>
              <a:t>From a peripheral</a:t>
            </a:r>
          </a:p>
          <a:p>
            <a:r>
              <a:rPr lang="en-US" dirty="0"/>
              <a:t>Implemented here</a:t>
            </a:r>
          </a:p>
        </p:txBody>
      </p:sp>
      <p:sp>
        <p:nvSpPr>
          <p:cNvPr id="3" name="TextBox 2">
            <a:extLst>
              <a:ext uri="{FF2B5EF4-FFF2-40B4-BE49-F238E27FC236}">
                <a16:creationId xmlns:a16="http://schemas.microsoft.com/office/drawing/2014/main" id="{A8F24EC8-0552-5BAF-6AE5-BEE65829F353}"/>
              </a:ext>
            </a:extLst>
          </p:cNvPr>
          <p:cNvSpPr txBox="1"/>
          <p:nvPr/>
        </p:nvSpPr>
        <p:spPr>
          <a:xfrm>
            <a:off x="558157" y="445721"/>
            <a:ext cx="6617425" cy="584775"/>
          </a:xfrm>
          <a:prstGeom prst="rect">
            <a:avLst/>
          </a:prstGeom>
          <a:noFill/>
        </p:spPr>
        <p:txBody>
          <a:bodyPr wrap="square" rtlCol="0">
            <a:spAutoFit/>
          </a:bodyPr>
          <a:lstStyle/>
          <a:p>
            <a:r>
              <a:rPr lang="en-US" sz="3200" b="1" dirty="0">
                <a:latin typeface="Helvetica" panose="020B0604020202020204" pitchFamily="34" charset="0"/>
                <a:cs typeface="Helvetica" panose="020B0604020202020204" pitchFamily="34" charset="0"/>
              </a:rPr>
              <a:t>DMA on Zynq</a:t>
            </a:r>
            <a:endParaRPr lang="en-IN" sz="3200" b="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252865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ABEABC-1C7B-470D-91C3-C8D55AFAACE2}" type="slidenum">
              <a:rPr lang="en-SG" sz="1200">
                <a:solidFill>
                  <a:schemeClr val="tx1">
                    <a:tint val="75000"/>
                  </a:schemeClr>
                </a:solidFill>
              </a:rPr>
              <a:pPr/>
              <a:t>17</a:t>
            </a:fld>
            <a:endParaRPr lang="en-SG" sz="1200" dirty="0">
              <a:solidFill>
                <a:schemeClr val="tx1">
                  <a:tint val="75000"/>
                </a:schemeClr>
              </a:solidFill>
            </a:endParaRPr>
          </a:p>
        </p:txBody>
      </p:sp>
      <p:pic>
        <p:nvPicPr>
          <p:cNvPr id="5" name="Picture 2" descr="Image result for xilinx zynq">
            <a:extLst>
              <a:ext uri="{FF2B5EF4-FFF2-40B4-BE49-F238E27FC236}">
                <a16:creationId xmlns:a16="http://schemas.microsoft.com/office/drawing/2014/main" id="{278BA456-E27A-4749-9964-23BCAFE267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6202" y="1717040"/>
            <a:ext cx="3787666" cy="427225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67EE495E-54DC-4E68-9F08-17CE1062A42E}"/>
              </a:ext>
            </a:extLst>
          </p:cNvPr>
          <p:cNvSpPr/>
          <p:nvPr/>
        </p:nvSpPr>
        <p:spPr>
          <a:xfrm>
            <a:off x="4449547" y="1297925"/>
            <a:ext cx="1625600" cy="49784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External DDR</a:t>
            </a:r>
          </a:p>
        </p:txBody>
      </p:sp>
      <p:sp>
        <p:nvSpPr>
          <p:cNvPr id="3" name="Freeform: Shape 2">
            <a:extLst>
              <a:ext uri="{FF2B5EF4-FFF2-40B4-BE49-F238E27FC236}">
                <a16:creationId xmlns:a16="http://schemas.microsoft.com/office/drawing/2014/main" id="{F2A939D7-704D-4DC2-A9C6-1D5BBB613C90}"/>
              </a:ext>
            </a:extLst>
          </p:cNvPr>
          <p:cNvSpPr/>
          <p:nvPr/>
        </p:nvSpPr>
        <p:spPr>
          <a:xfrm>
            <a:off x="3366182" y="1717040"/>
            <a:ext cx="1958008" cy="3339548"/>
          </a:xfrm>
          <a:custGeom>
            <a:avLst/>
            <a:gdLst>
              <a:gd name="connsiteX0" fmla="*/ 506895 w 1958008"/>
              <a:gd name="connsiteY0" fmla="*/ 3339548 h 3339548"/>
              <a:gd name="connsiteX1" fmla="*/ 457200 w 1958008"/>
              <a:gd name="connsiteY1" fmla="*/ 3329609 h 3339548"/>
              <a:gd name="connsiteX2" fmla="*/ 437322 w 1958008"/>
              <a:gd name="connsiteY2" fmla="*/ 3299792 h 3339548"/>
              <a:gd name="connsiteX3" fmla="*/ 417443 w 1958008"/>
              <a:gd name="connsiteY3" fmla="*/ 3021496 h 3339548"/>
              <a:gd name="connsiteX4" fmla="*/ 407504 w 1958008"/>
              <a:gd name="connsiteY4" fmla="*/ 2981740 h 3339548"/>
              <a:gd name="connsiteX5" fmla="*/ 387626 w 1958008"/>
              <a:gd name="connsiteY5" fmla="*/ 2961861 h 3339548"/>
              <a:gd name="connsiteX6" fmla="*/ 357808 w 1958008"/>
              <a:gd name="connsiteY6" fmla="*/ 2902226 h 3339548"/>
              <a:gd name="connsiteX7" fmla="*/ 327991 w 1958008"/>
              <a:gd name="connsiteY7" fmla="*/ 2882348 h 3339548"/>
              <a:gd name="connsiteX8" fmla="*/ 318052 w 1958008"/>
              <a:gd name="connsiteY8" fmla="*/ 2852531 h 3339548"/>
              <a:gd name="connsiteX9" fmla="*/ 278295 w 1958008"/>
              <a:gd name="connsiteY9" fmla="*/ 2842592 h 3339548"/>
              <a:gd name="connsiteX10" fmla="*/ 198782 w 1958008"/>
              <a:gd name="connsiteY10" fmla="*/ 2812774 h 3339548"/>
              <a:gd name="connsiteX11" fmla="*/ 39756 w 1958008"/>
              <a:gd name="connsiteY11" fmla="*/ 2792896 h 3339548"/>
              <a:gd name="connsiteX12" fmla="*/ 19878 w 1958008"/>
              <a:gd name="connsiteY12" fmla="*/ 2733261 h 3339548"/>
              <a:gd name="connsiteX13" fmla="*/ 0 w 1958008"/>
              <a:gd name="connsiteY13" fmla="*/ 1838740 h 3339548"/>
              <a:gd name="connsiteX14" fmla="*/ 9939 w 1958008"/>
              <a:gd name="connsiteY14" fmla="*/ 1441174 h 3339548"/>
              <a:gd name="connsiteX15" fmla="*/ 19878 w 1958008"/>
              <a:gd name="connsiteY15" fmla="*/ 1381540 h 3339548"/>
              <a:gd name="connsiteX16" fmla="*/ 29817 w 1958008"/>
              <a:gd name="connsiteY16" fmla="*/ 1182757 h 3339548"/>
              <a:gd name="connsiteX17" fmla="*/ 49695 w 1958008"/>
              <a:gd name="connsiteY17" fmla="*/ 1083366 h 3339548"/>
              <a:gd name="connsiteX18" fmla="*/ 79513 w 1958008"/>
              <a:gd name="connsiteY18" fmla="*/ 993913 h 3339548"/>
              <a:gd name="connsiteX19" fmla="*/ 168965 w 1958008"/>
              <a:gd name="connsiteY19" fmla="*/ 974035 h 3339548"/>
              <a:gd name="connsiteX20" fmla="*/ 387626 w 1958008"/>
              <a:gd name="connsiteY20" fmla="*/ 983974 h 3339548"/>
              <a:gd name="connsiteX21" fmla="*/ 665922 w 1958008"/>
              <a:gd name="connsiteY21" fmla="*/ 993913 h 3339548"/>
              <a:gd name="connsiteX22" fmla="*/ 735495 w 1958008"/>
              <a:gd name="connsiteY22" fmla="*/ 1003853 h 3339548"/>
              <a:gd name="connsiteX23" fmla="*/ 815008 w 1958008"/>
              <a:gd name="connsiteY23" fmla="*/ 1013792 h 3339548"/>
              <a:gd name="connsiteX24" fmla="*/ 844826 w 1958008"/>
              <a:gd name="connsiteY24" fmla="*/ 1023731 h 3339548"/>
              <a:gd name="connsiteX25" fmla="*/ 1123122 w 1958008"/>
              <a:gd name="connsiteY25" fmla="*/ 1043609 h 3339548"/>
              <a:gd name="connsiteX26" fmla="*/ 1272208 w 1958008"/>
              <a:gd name="connsiteY26" fmla="*/ 1063487 h 3339548"/>
              <a:gd name="connsiteX27" fmla="*/ 1381539 w 1958008"/>
              <a:gd name="connsiteY27" fmla="*/ 1053548 h 3339548"/>
              <a:gd name="connsiteX28" fmla="*/ 1371600 w 1958008"/>
              <a:gd name="connsiteY28" fmla="*/ 964096 h 3339548"/>
              <a:gd name="connsiteX29" fmla="*/ 1381539 w 1958008"/>
              <a:gd name="connsiteY29" fmla="*/ 735496 h 3339548"/>
              <a:gd name="connsiteX30" fmla="*/ 1391478 w 1958008"/>
              <a:gd name="connsiteY30" fmla="*/ 675861 h 3339548"/>
              <a:gd name="connsiteX31" fmla="*/ 1431235 w 1958008"/>
              <a:gd name="connsiteY31" fmla="*/ 626166 h 3339548"/>
              <a:gd name="connsiteX32" fmla="*/ 1798982 w 1958008"/>
              <a:gd name="connsiteY32" fmla="*/ 616226 h 3339548"/>
              <a:gd name="connsiteX33" fmla="*/ 1908313 w 1958008"/>
              <a:gd name="connsiteY33" fmla="*/ 606287 h 3339548"/>
              <a:gd name="connsiteX34" fmla="*/ 1938130 w 1958008"/>
              <a:gd name="connsiteY34" fmla="*/ 596348 h 3339548"/>
              <a:gd name="connsiteX35" fmla="*/ 1958008 w 1958008"/>
              <a:gd name="connsiteY35" fmla="*/ 566531 h 3339548"/>
              <a:gd name="connsiteX36" fmla="*/ 1928191 w 1958008"/>
              <a:gd name="connsiteY36" fmla="*/ 447261 h 3339548"/>
              <a:gd name="connsiteX37" fmla="*/ 1938130 w 1958008"/>
              <a:gd name="connsiteY37" fmla="*/ 159026 h 3339548"/>
              <a:gd name="connsiteX38" fmla="*/ 1948069 w 1958008"/>
              <a:gd name="connsiteY38" fmla="*/ 0 h 3339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958008" h="3339548">
                <a:moveTo>
                  <a:pt x="506895" y="3339548"/>
                </a:moveTo>
                <a:cubicBezTo>
                  <a:pt x="490330" y="3336235"/>
                  <a:pt x="471867" y="3337990"/>
                  <a:pt x="457200" y="3329609"/>
                </a:cubicBezTo>
                <a:cubicBezTo>
                  <a:pt x="446829" y="3323683"/>
                  <a:pt x="438745" y="3311652"/>
                  <a:pt x="437322" y="3299792"/>
                </a:cubicBezTo>
                <a:cubicBezTo>
                  <a:pt x="405789" y="3037026"/>
                  <a:pt x="445088" y="3159722"/>
                  <a:pt x="417443" y="3021496"/>
                </a:cubicBezTo>
                <a:cubicBezTo>
                  <a:pt x="414764" y="3008101"/>
                  <a:pt x="413613" y="2993958"/>
                  <a:pt x="407504" y="2981740"/>
                </a:cubicBezTo>
                <a:cubicBezTo>
                  <a:pt x="403313" y="2973358"/>
                  <a:pt x="394252" y="2968487"/>
                  <a:pt x="387626" y="2961861"/>
                </a:cubicBezTo>
                <a:cubicBezTo>
                  <a:pt x="379542" y="2937609"/>
                  <a:pt x="377076" y="2921494"/>
                  <a:pt x="357808" y="2902226"/>
                </a:cubicBezTo>
                <a:cubicBezTo>
                  <a:pt x="349361" y="2893779"/>
                  <a:pt x="337930" y="2888974"/>
                  <a:pt x="327991" y="2882348"/>
                </a:cubicBezTo>
                <a:cubicBezTo>
                  <a:pt x="324678" y="2872409"/>
                  <a:pt x="326233" y="2859076"/>
                  <a:pt x="318052" y="2852531"/>
                </a:cubicBezTo>
                <a:cubicBezTo>
                  <a:pt x="307385" y="2843998"/>
                  <a:pt x="291085" y="2847388"/>
                  <a:pt x="278295" y="2842592"/>
                </a:cubicBezTo>
                <a:cubicBezTo>
                  <a:pt x="223536" y="2822057"/>
                  <a:pt x="255481" y="2821279"/>
                  <a:pt x="198782" y="2812774"/>
                </a:cubicBezTo>
                <a:cubicBezTo>
                  <a:pt x="145952" y="2804850"/>
                  <a:pt x="39756" y="2792896"/>
                  <a:pt x="39756" y="2792896"/>
                </a:cubicBezTo>
                <a:cubicBezTo>
                  <a:pt x="33130" y="2773018"/>
                  <a:pt x="20344" y="2754209"/>
                  <a:pt x="19878" y="2733261"/>
                </a:cubicBezTo>
                <a:lnTo>
                  <a:pt x="0" y="1838740"/>
                </a:lnTo>
                <a:cubicBezTo>
                  <a:pt x="3313" y="1706218"/>
                  <a:pt x="4181" y="1573612"/>
                  <a:pt x="9939" y="1441174"/>
                </a:cubicBezTo>
                <a:cubicBezTo>
                  <a:pt x="10814" y="1421041"/>
                  <a:pt x="18332" y="1401633"/>
                  <a:pt x="19878" y="1381540"/>
                </a:cubicBezTo>
                <a:cubicBezTo>
                  <a:pt x="24966" y="1315392"/>
                  <a:pt x="23216" y="1248772"/>
                  <a:pt x="29817" y="1182757"/>
                </a:cubicBezTo>
                <a:cubicBezTo>
                  <a:pt x="33179" y="1149138"/>
                  <a:pt x="44916" y="1116813"/>
                  <a:pt x="49695" y="1083366"/>
                </a:cubicBezTo>
                <a:cubicBezTo>
                  <a:pt x="55265" y="1044378"/>
                  <a:pt x="45348" y="1014413"/>
                  <a:pt x="79513" y="993913"/>
                </a:cubicBezTo>
                <a:cubicBezTo>
                  <a:pt x="98334" y="982620"/>
                  <a:pt x="156924" y="976042"/>
                  <a:pt x="168965" y="974035"/>
                </a:cubicBezTo>
                <a:lnTo>
                  <a:pt x="387626" y="983974"/>
                </a:lnTo>
                <a:cubicBezTo>
                  <a:pt x="480376" y="987684"/>
                  <a:pt x="573249" y="988617"/>
                  <a:pt x="665922" y="993913"/>
                </a:cubicBezTo>
                <a:cubicBezTo>
                  <a:pt x="689310" y="995250"/>
                  <a:pt x="712274" y="1000757"/>
                  <a:pt x="735495" y="1003853"/>
                </a:cubicBezTo>
                <a:lnTo>
                  <a:pt x="815008" y="1013792"/>
                </a:lnTo>
                <a:cubicBezTo>
                  <a:pt x="824947" y="1017105"/>
                  <a:pt x="834599" y="1021458"/>
                  <a:pt x="844826" y="1023731"/>
                </a:cubicBezTo>
                <a:cubicBezTo>
                  <a:pt x="935070" y="1043785"/>
                  <a:pt x="1034076" y="1039562"/>
                  <a:pt x="1123122" y="1043609"/>
                </a:cubicBezTo>
                <a:cubicBezTo>
                  <a:pt x="1175988" y="1054182"/>
                  <a:pt x="1214107" y="1063487"/>
                  <a:pt x="1272208" y="1063487"/>
                </a:cubicBezTo>
                <a:cubicBezTo>
                  <a:pt x="1308802" y="1063487"/>
                  <a:pt x="1345095" y="1056861"/>
                  <a:pt x="1381539" y="1053548"/>
                </a:cubicBezTo>
                <a:cubicBezTo>
                  <a:pt x="1378226" y="1023731"/>
                  <a:pt x="1371600" y="994097"/>
                  <a:pt x="1371600" y="964096"/>
                </a:cubicBezTo>
                <a:cubicBezTo>
                  <a:pt x="1371600" y="887824"/>
                  <a:pt x="1376291" y="811587"/>
                  <a:pt x="1381539" y="735496"/>
                </a:cubicBezTo>
                <a:cubicBezTo>
                  <a:pt x="1382926" y="715391"/>
                  <a:pt x="1385105" y="694979"/>
                  <a:pt x="1391478" y="675861"/>
                </a:cubicBezTo>
                <a:cubicBezTo>
                  <a:pt x="1392284" y="673442"/>
                  <a:pt x="1421948" y="626880"/>
                  <a:pt x="1431235" y="626166"/>
                </a:cubicBezTo>
                <a:cubicBezTo>
                  <a:pt x="1553501" y="616761"/>
                  <a:pt x="1676400" y="619539"/>
                  <a:pt x="1798982" y="616226"/>
                </a:cubicBezTo>
                <a:cubicBezTo>
                  <a:pt x="1835426" y="612913"/>
                  <a:pt x="1872087" y="611462"/>
                  <a:pt x="1908313" y="606287"/>
                </a:cubicBezTo>
                <a:cubicBezTo>
                  <a:pt x="1918684" y="604805"/>
                  <a:pt x="1929949" y="602893"/>
                  <a:pt x="1938130" y="596348"/>
                </a:cubicBezTo>
                <a:cubicBezTo>
                  <a:pt x="1947458" y="588886"/>
                  <a:pt x="1951382" y="576470"/>
                  <a:pt x="1958008" y="566531"/>
                </a:cubicBezTo>
                <a:cubicBezTo>
                  <a:pt x="1931757" y="487778"/>
                  <a:pt x="1941575" y="527564"/>
                  <a:pt x="1928191" y="447261"/>
                </a:cubicBezTo>
                <a:cubicBezTo>
                  <a:pt x="1931504" y="351183"/>
                  <a:pt x="1932797" y="255013"/>
                  <a:pt x="1938130" y="159026"/>
                </a:cubicBezTo>
                <a:cubicBezTo>
                  <a:pt x="1952286" y="-95782"/>
                  <a:pt x="1948069" y="311080"/>
                  <a:pt x="1948069" y="0"/>
                </a:cubicBezTo>
              </a:path>
            </a:pathLst>
          </a:custGeom>
          <a:noFill/>
          <a:ln w="41275">
            <a:solidFill>
              <a:srgbClr val="FF0000"/>
            </a:solidFill>
            <a:tailEnd type="diamon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Arrow Connector 9">
            <a:extLst>
              <a:ext uri="{FF2B5EF4-FFF2-40B4-BE49-F238E27FC236}">
                <a16:creationId xmlns:a16="http://schemas.microsoft.com/office/drawing/2014/main" id="{0200C26B-E55D-474E-ADEC-CF86527D0152}"/>
              </a:ext>
            </a:extLst>
          </p:cNvPr>
          <p:cNvCxnSpPr>
            <a:cxnSpLocks/>
            <a:stCxn id="11" idx="1"/>
          </p:cNvCxnSpPr>
          <p:nvPr/>
        </p:nvCxnSpPr>
        <p:spPr>
          <a:xfrm flipH="1" flipV="1">
            <a:off x="3366182" y="3627785"/>
            <a:ext cx="3084186" cy="836755"/>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FCAB7190-AA4F-4F43-8E64-5319064CBB8F}"/>
              </a:ext>
            </a:extLst>
          </p:cNvPr>
          <p:cNvSpPr txBox="1"/>
          <p:nvPr/>
        </p:nvSpPr>
        <p:spPr>
          <a:xfrm>
            <a:off x="6450369" y="4002874"/>
            <a:ext cx="3514747" cy="923330"/>
          </a:xfrm>
          <a:prstGeom prst="rect">
            <a:avLst/>
          </a:prstGeom>
          <a:noFill/>
          <a:ln>
            <a:solidFill>
              <a:srgbClr val="FF0000"/>
            </a:solidFill>
          </a:ln>
        </p:spPr>
        <p:txBody>
          <a:bodyPr wrap="square" rtlCol="0">
            <a:spAutoFit/>
          </a:bodyPr>
          <a:lstStyle/>
          <a:p>
            <a:r>
              <a:rPr lang="en-US" dirty="0"/>
              <a:t>That could be done either through the AXI GP slave ports (there are 2)</a:t>
            </a:r>
          </a:p>
        </p:txBody>
      </p:sp>
      <p:sp>
        <p:nvSpPr>
          <p:cNvPr id="6" name="TextBox 5">
            <a:extLst>
              <a:ext uri="{FF2B5EF4-FFF2-40B4-BE49-F238E27FC236}">
                <a16:creationId xmlns:a16="http://schemas.microsoft.com/office/drawing/2014/main" id="{9E60500C-3338-7106-0126-446706F1FBC7}"/>
              </a:ext>
            </a:extLst>
          </p:cNvPr>
          <p:cNvSpPr txBox="1"/>
          <p:nvPr/>
        </p:nvSpPr>
        <p:spPr>
          <a:xfrm>
            <a:off x="558157" y="445721"/>
            <a:ext cx="6617425" cy="584775"/>
          </a:xfrm>
          <a:prstGeom prst="rect">
            <a:avLst/>
          </a:prstGeom>
          <a:noFill/>
        </p:spPr>
        <p:txBody>
          <a:bodyPr wrap="square" rtlCol="0">
            <a:spAutoFit/>
          </a:bodyPr>
          <a:lstStyle/>
          <a:p>
            <a:r>
              <a:rPr lang="en-US" sz="3200" b="1" dirty="0">
                <a:latin typeface="Helvetica" panose="020B0604020202020204" pitchFamily="34" charset="0"/>
                <a:cs typeface="Helvetica" panose="020B0604020202020204" pitchFamily="34" charset="0"/>
              </a:rPr>
              <a:t>DMA on Zynq</a:t>
            </a:r>
            <a:endParaRPr lang="en-IN" sz="3200" b="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714759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58157" y="445721"/>
            <a:ext cx="6617425" cy="584775"/>
          </a:xfrm>
          <a:prstGeom prst="rect">
            <a:avLst/>
          </a:prstGeom>
          <a:noFill/>
        </p:spPr>
        <p:txBody>
          <a:bodyPr wrap="square" rtlCol="0">
            <a:spAutoFit/>
          </a:bodyPr>
          <a:lstStyle/>
          <a:p>
            <a:r>
              <a:rPr lang="en-US" sz="3200" b="1" dirty="0">
                <a:latin typeface="Helvetica" panose="020B0604020202020204" pitchFamily="34" charset="0"/>
                <a:cs typeface="Helvetica" panose="020B0604020202020204" pitchFamily="34" charset="0"/>
              </a:rPr>
              <a:t>DMA on Zynq</a:t>
            </a:r>
            <a:endParaRPr lang="en-IN" sz="3200" b="1" dirty="0">
              <a:latin typeface="Helvetica" panose="020B0604020202020204" pitchFamily="34" charset="0"/>
              <a:cs typeface="Helvetica" panose="020B0604020202020204" pitchFamily="34" charset="0"/>
            </a:endParaRPr>
          </a:p>
        </p:txBody>
      </p:sp>
      <p:sp>
        <p:nvSpPr>
          <p:cNvPr id="4" name="Slide Number Placeholder 3"/>
          <p:cNvSpPr>
            <a:spLocks noGrp="1"/>
          </p:cNvSpPr>
          <p:nvPr>
            <p:ph type="sldNum" sz="quarter" idx="12"/>
          </p:nvPr>
        </p:nvSpPr>
        <p:spPr/>
        <p:txBody>
          <a:bodyPr/>
          <a:lstStyle/>
          <a:p>
            <a:fld id="{BDABEABC-1C7B-470D-91C3-C8D55AFAACE2}" type="slidenum">
              <a:rPr lang="en-SG" sz="1200">
                <a:solidFill>
                  <a:schemeClr val="tx1">
                    <a:tint val="75000"/>
                  </a:schemeClr>
                </a:solidFill>
              </a:rPr>
              <a:pPr/>
              <a:t>18</a:t>
            </a:fld>
            <a:endParaRPr lang="en-SG" sz="1200" dirty="0">
              <a:solidFill>
                <a:schemeClr val="tx1">
                  <a:tint val="75000"/>
                </a:schemeClr>
              </a:solidFill>
            </a:endParaRPr>
          </a:p>
        </p:txBody>
      </p:sp>
      <p:pic>
        <p:nvPicPr>
          <p:cNvPr id="5" name="Picture 2" descr="Image result for xilinx zynq">
            <a:extLst>
              <a:ext uri="{FF2B5EF4-FFF2-40B4-BE49-F238E27FC236}">
                <a16:creationId xmlns:a16="http://schemas.microsoft.com/office/drawing/2014/main" id="{278BA456-E27A-4749-9964-23BCAFE267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6202" y="1717040"/>
            <a:ext cx="3787666" cy="427225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67EE495E-54DC-4E68-9F08-17CE1062A42E}"/>
              </a:ext>
            </a:extLst>
          </p:cNvPr>
          <p:cNvSpPr/>
          <p:nvPr/>
        </p:nvSpPr>
        <p:spPr>
          <a:xfrm>
            <a:off x="4449547" y="1297925"/>
            <a:ext cx="1625600" cy="49784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External DDR</a:t>
            </a:r>
          </a:p>
        </p:txBody>
      </p:sp>
      <p:cxnSp>
        <p:nvCxnSpPr>
          <p:cNvPr id="10" name="Straight Arrow Connector 9">
            <a:extLst>
              <a:ext uri="{FF2B5EF4-FFF2-40B4-BE49-F238E27FC236}">
                <a16:creationId xmlns:a16="http://schemas.microsoft.com/office/drawing/2014/main" id="{0200C26B-E55D-474E-ADEC-CF86527D0152}"/>
              </a:ext>
            </a:extLst>
          </p:cNvPr>
          <p:cNvCxnSpPr>
            <a:cxnSpLocks/>
            <a:stCxn id="11" idx="1"/>
          </p:cNvCxnSpPr>
          <p:nvPr/>
        </p:nvCxnSpPr>
        <p:spPr>
          <a:xfrm flipH="1" flipV="1">
            <a:off x="5363947" y="2355581"/>
            <a:ext cx="1036588" cy="2255453"/>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FCAB7190-AA4F-4F43-8E64-5319064CBB8F}"/>
              </a:ext>
            </a:extLst>
          </p:cNvPr>
          <p:cNvSpPr txBox="1"/>
          <p:nvPr/>
        </p:nvSpPr>
        <p:spPr>
          <a:xfrm>
            <a:off x="6400536" y="3595371"/>
            <a:ext cx="3514747" cy="2031325"/>
          </a:xfrm>
          <a:prstGeom prst="rect">
            <a:avLst/>
          </a:prstGeom>
          <a:noFill/>
          <a:ln>
            <a:solidFill>
              <a:srgbClr val="FF0000"/>
            </a:solidFill>
          </a:ln>
        </p:spPr>
        <p:txBody>
          <a:bodyPr wrap="square" rtlCol="0">
            <a:spAutoFit/>
          </a:bodyPr>
          <a:lstStyle/>
          <a:p>
            <a:r>
              <a:rPr lang="en-US" dirty="0"/>
              <a:t>The multi-port DDR controller acts as the arbitrator for the DDR memory. You can see the processor core and the AMBA interconnect connected to the HP ports are connected to this controller</a:t>
            </a:r>
          </a:p>
        </p:txBody>
      </p:sp>
    </p:spTree>
    <p:extLst>
      <p:ext uri="{BB962C8B-B14F-4D97-AF65-F5344CB8AC3E}">
        <p14:creationId xmlns:p14="http://schemas.microsoft.com/office/powerpoint/2010/main" val="6391220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00040" y="391682"/>
            <a:ext cx="6617425" cy="584775"/>
          </a:xfrm>
          <a:prstGeom prst="rect">
            <a:avLst/>
          </a:prstGeom>
          <a:noFill/>
        </p:spPr>
        <p:txBody>
          <a:bodyPr wrap="square" rtlCol="0">
            <a:spAutoFit/>
          </a:bodyPr>
          <a:lstStyle/>
          <a:p>
            <a:r>
              <a:rPr lang="en-US" sz="3200" b="1" dirty="0">
                <a:latin typeface="Helvetica" panose="020B0604020202020204" pitchFamily="34" charset="0"/>
                <a:cs typeface="Helvetica" panose="020B0604020202020204" pitchFamily="34" charset="0"/>
              </a:rPr>
              <a:t>Xilinx DMA IP (Xilinx AXI DMA)</a:t>
            </a:r>
            <a:endParaRPr lang="en-IN" sz="3200" b="1" dirty="0">
              <a:latin typeface="Helvetica" panose="020B0604020202020204" pitchFamily="34" charset="0"/>
              <a:cs typeface="Helvetica" panose="020B0604020202020204" pitchFamily="34" charset="0"/>
            </a:endParaRPr>
          </a:p>
        </p:txBody>
      </p:sp>
      <p:sp>
        <p:nvSpPr>
          <p:cNvPr id="4" name="Slide Number Placeholder 3"/>
          <p:cNvSpPr>
            <a:spLocks noGrp="1"/>
          </p:cNvSpPr>
          <p:nvPr>
            <p:ph type="sldNum" sz="quarter" idx="12"/>
          </p:nvPr>
        </p:nvSpPr>
        <p:spPr/>
        <p:txBody>
          <a:bodyPr/>
          <a:lstStyle/>
          <a:p>
            <a:fld id="{BDABEABC-1C7B-470D-91C3-C8D55AFAACE2}" type="slidenum">
              <a:rPr lang="en-SG" sz="1200">
                <a:solidFill>
                  <a:schemeClr val="tx1">
                    <a:tint val="75000"/>
                  </a:schemeClr>
                </a:solidFill>
              </a:rPr>
              <a:pPr/>
              <a:t>19</a:t>
            </a:fld>
            <a:endParaRPr lang="en-SG" sz="1200" dirty="0">
              <a:solidFill>
                <a:schemeClr val="tx1">
                  <a:tint val="75000"/>
                </a:schemeClr>
              </a:solidFill>
            </a:endParaRPr>
          </a:p>
        </p:txBody>
      </p:sp>
      <p:pic>
        <p:nvPicPr>
          <p:cNvPr id="3" name="Picture 2">
            <a:extLst>
              <a:ext uri="{FF2B5EF4-FFF2-40B4-BE49-F238E27FC236}">
                <a16:creationId xmlns:a16="http://schemas.microsoft.com/office/drawing/2014/main" id="{6213E39E-CBD8-41A7-8C23-68B9A726C09A}"/>
              </a:ext>
            </a:extLst>
          </p:cNvPr>
          <p:cNvPicPr>
            <a:picLocks noChangeAspect="1"/>
          </p:cNvPicPr>
          <p:nvPr/>
        </p:nvPicPr>
        <p:blipFill>
          <a:blip r:embed="rId3"/>
          <a:stretch>
            <a:fillRect/>
          </a:stretch>
        </p:blipFill>
        <p:spPr>
          <a:xfrm>
            <a:off x="3233529" y="989441"/>
            <a:ext cx="4989446" cy="3083134"/>
          </a:xfrm>
          <a:prstGeom prst="rect">
            <a:avLst/>
          </a:prstGeom>
        </p:spPr>
      </p:pic>
      <p:sp>
        <p:nvSpPr>
          <p:cNvPr id="12" name="Rectangle 11">
            <a:extLst>
              <a:ext uri="{FF2B5EF4-FFF2-40B4-BE49-F238E27FC236}">
                <a16:creationId xmlns:a16="http://schemas.microsoft.com/office/drawing/2014/main" id="{C1AD5951-3CCB-4989-9187-B6AEE3EF32EA}"/>
              </a:ext>
            </a:extLst>
          </p:cNvPr>
          <p:cNvSpPr/>
          <p:nvPr/>
        </p:nvSpPr>
        <p:spPr>
          <a:xfrm>
            <a:off x="2800511" y="3798819"/>
            <a:ext cx="1616484" cy="1682462"/>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Processor</a:t>
            </a:r>
          </a:p>
        </p:txBody>
      </p:sp>
      <p:cxnSp>
        <p:nvCxnSpPr>
          <p:cNvPr id="13" name="Straight Arrow Connector 12">
            <a:extLst>
              <a:ext uri="{FF2B5EF4-FFF2-40B4-BE49-F238E27FC236}">
                <a16:creationId xmlns:a16="http://schemas.microsoft.com/office/drawing/2014/main" id="{DA5BAFCC-0641-4D28-90F6-36CBAA94C883}"/>
              </a:ext>
            </a:extLst>
          </p:cNvPr>
          <p:cNvCxnSpPr/>
          <p:nvPr/>
        </p:nvCxnSpPr>
        <p:spPr>
          <a:xfrm>
            <a:off x="4416995" y="4491598"/>
            <a:ext cx="4102514" cy="0"/>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sp>
        <p:nvSpPr>
          <p:cNvPr id="14" name="TextBox 13">
            <a:extLst>
              <a:ext uri="{FF2B5EF4-FFF2-40B4-BE49-F238E27FC236}">
                <a16:creationId xmlns:a16="http://schemas.microsoft.com/office/drawing/2014/main" id="{E570CB76-4811-41A7-84ED-DB309894E75E}"/>
              </a:ext>
            </a:extLst>
          </p:cNvPr>
          <p:cNvSpPr txBox="1"/>
          <p:nvPr/>
        </p:nvSpPr>
        <p:spPr>
          <a:xfrm>
            <a:off x="7490025" y="4226368"/>
            <a:ext cx="1331711" cy="369332"/>
          </a:xfrm>
          <a:prstGeom prst="rect">
            <a:avLst/>
          </a:prstGeom>
          <a:noFill/>
        </p:spPr>
        <p:txBody>
          <a:bodyPr wrap="none" rtlCol="0">
            <a:spAutoFit/>
          </a:bodyPr>
          <a:lstStyle/>
          <a:p>
            <a:r>
              <a:rPr lang="en-US" dirty="0"/>
              <a:t>System Bus</a:t>
            </a:r>
          </a:p>
        </p:txBody>
      </p:sp>
      <p:sp>
        <p:nvSpPr>
          <p:cNvPr id="15" name="Rectangle 14">
            <a:extLst>
              <a:ext uri="{FF2B5EF4-FFF2-40B4-BE49-F238E27FC236}">
                <a16:creationId xmlns:a16="http://schemas.microsoft.com/office/drawing/2014/main" id="{72780CE5-0DF4-4E04-8DE4-2769BC44548A}"/>
              </a:ext>
            </a:extLst>
          </p:cNvPr>
          <p:cNvSpPr/>
          <p:nvPr/>
        </p:nvSpPr>
        <p:spPr>
          <a:xfrm>
            <a:off x="4639674" y="5283346"/>
            <a:ext cx="989684" cy="882467"/>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Memory</a:t>
            </a:r>
          </a:p>
        </p:txBody>
      </p:sp>
      <p:cxnSp>
        <p:nvCxnSpPr>
          <p:cNvPr id="16" name="Straight Arrow Connector 15">
            <a:extLst>
              <a:ext uri="{FF2B5EF4-FFF2-40B4-BE49-F238E27FC236}">
                <a16:creationId xmlns:a16="http://schemas.microsoft.com/office/drawing/2014/main" id="{F4EEC073-9FCD-4835-8BC7-E785F81F5717}"/>
              </a:ext>
            </a:extLst>
          </p:cNvPr>
          <p:cNvCxnSpPr>
            <a:cxnSpLocks/>
            <a:endCxn id="15" idx="0"/>
          </p:cNvCxnSpPr>
          <p:nvPr/>
        </p:nvCxnSpPr>
        <p:spPr>
          <a:xfrm>
            <a:off x="5134516" y="4491599"/>
            <a:ext cx="0" cy="791747"/>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7" name="Rectangle 16">
            <a:extLst>
              <a:ext uri="{FF2B5EF4-FFF2-40B4-BE49-F238E27FC236}">
                <a16:creationId xmlns:a16="http://schemas.microsoft.com/office/drawing/2014/main" id="{2CEE14CF-5749-4A82-B340-8DD948860075}"/>
              </a:ext>
            </a:extLst>
          </p:cNvPr>
          <p:cNvSpPr/>
          <p:nvPr/>
        </p:nvSpPr>
        <p:spPr>
          <a:xfrm>
            <a:off x="6140695" y="5283346"/>
            <a:ext cx="989684" cy="882467"/>
          </a:xfrm>
          <a:prstGeom prst="rect">
            <a:avLst/>
          </a:prstGeom>
          <a:solidFill>
            <a:schemeClr val="accent6">
              <a:lumMod val="50000"/>
            </a:schemeClr>
          </a:solidFill>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solidFill>
                  <a:schemeClr val="bg1"/>
                </a:solidFill>
              </a:rPr>
              <a:t>DMA Controller</a:t>
            </a:r>
          </a:p>
        </p:txBody>
      </p:sp>
      <p:cxnSp>
        <p:nvCxnSpPr>
          <p:cNvPr id="18" name="Straight Arrow Connector 17">
            <a:extLst>
              <a:ext uri="{FF2B5EF4-FFF2-40B4-BE49-F238E27FC236}">
                <a16:creationId xmlns:a16="http://schemas.microsoft.com/office/drawing/2014/main" id="{8FC5E93A-EDA4-4074-95DF-E38E2D55341E}"/>
              </a:ext>
            </a:extLst>
          </p:cNvPr>
          <p:cNvCxnSpPr>
            <a:cxnSpLocks/>
          </p:cNvCxnSpPr>
          <p:nvPr/>
        </p:nvCxnSpPr>
        <p:spPr>
          <a:xfrm>
            <a:off x="6635537" y="4491598"/>
            <a:ext cx="0" cy="791747"/>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9" name="Rectangle 18">
            <a:extLst>
              <a:ext uri="{FF2B5EF4-FFF2-40B4-BE49-F238E27FC236}">
                <a16:creationId xmlns:a16="http://schemas.microsoft.com/office/drawing/2014/main" id="{0C7ACA54-C9D9-47B3-8768-406AAF4C5D1B}"/>
              </a:ext>
            </a:extLst>
          </p:cNvPr>
          <p:cNvSpPr/>
          <p:nvPr/>
        </p:nvSpPr>
        <p:spPr>
          <a:xfrm>
            <a:off x="7625221" y="5283346"/>
            <a:ext cx="989684" cy="882467"/>
          </a:xfrm>
          <a:prstGeom prst="rect">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Peripheral 1</a:t>
            </a:r>
          </a:p>
        </p:txBody>
      </p:sp>
      <p:cxnSp>
        <p:nvCxnSpPr>
          <p:cNvPr id="20" name="Straight Arrow Connector 19">
            <a:extLst>
              <a:ext uri="{FF2B5EF4-FFF2-40B4-BE49-F238E27FC236}">
                <a16:creationId xmlns:a16="http://schemas.microsoft.com/office/drawing/2014/main" id="{274E1DEE-6406-429B-8825-D71CC9AE1674}"/>
              </a:ext>
            </a:extLst>
          </p:cNvPr>
          <p:cNvCxnSpPr>
            <a:cxnSpLocks/>
            <a:stCxn id="17" idx="3"/>
            <a:endCxn id="19" idx="1"/>
          </p:cNvCxnSpPr>
          <p:nvPr/>
        </p:nvCxnSpPr>
        <p:spPr>
          <a:xfrm>
            <a:off x="7130379" y="5724579"/>
            <a:ext cx="494842" cy="0"/>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E569462F-3E23-4F0E-9FE2-84776B753F98}"/>
              </a:ext>
            </a:extLst>
          </p:cNvPr>
          <p:cNvSpPr txBox="1"/>
          <p:nvPr/>
        </p:nvSpPr>
        <p:spPr>
          <a:xfrm>
            <a:off x="5297639" y="6201762"/>
            <a:ext cx="2856167" cy="369332"/>
          </a:xfrm>
          <a:prstGeom prst="rect">
            <a:avLst/>
          </a:prstGeom>
          <a:noFill/>
        </p:spPr>
        <p:txBody>
          <a:bodyPr wrap="none" rtlCol="0">
            <a:spAutoFit/>
          </a:bodyPr>
          <a:lstStyle/>
          <a:p>
            <a:r>
              <a:rPr lang="en-US" dirty="0"/>
              <a:t>Target System architecture</a:t>
            </a:r>
          </a:p>
        </p:txBody>
      </p:sp>
    </p:spTree>
    <p:extLst>
      <p:ext uri="{BB962C8B-B14F-4D97-AF65-F5344CB8AC3E}">
        <p14:creationId xmlns:p14="http://schemas.microsoft.com/office/powerpoint/2010/main" val="1525067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3BD17-A7FE-4352-9D7A-10482C6865A6}"/>
              </a:ext>
            </a:extLst>
          </p:cNvPr>
          <p:cNvSpPr>
            <a:spLocks noGrp="1"/>
          </p:cNvSpPr>
          <p:nvPr>
            <p:ph type="title"/>
          </p:nvPr>
        </p:nvSpPr>
        <p:spPr>
          <a:xfrm>
            <a:off x="444500" y="412137"/>
            <a:ext cx="9146972" cy="640080"/>
          </a:xfrm>
        </p:spPr>
        <p:txBody>
          <a:bodyPr/>
          <a:lstStyle/>
          <a:p>
            <a:r>
              <a:rPr lang="en-US" sz="2800" b="1" dirty="0">
                <a:latin typeface="Helvetica" panose="020B0604020202020204" pitchFamily="34" charset="0"/>
                <a:cs typeface="Helvetica" panose="020B0604020202020204" pitchFamily="34" charset="0"/>
              </a:rPr>
              <a:t>PIO Data transfer</a:t>
            </a:r>
            <a:endParaRPr lang="en-IN" sz="2800" b="1" dirty="0">
              <a:latin typeface="Helvetica" panose="020B0604020202020204" pitchFamily="34" charset="0"/>
              <a:cs typeface="Helvetica" panose="020B0604020202020204" pitchFamily="34" charset="0"/>
            </a:endParaRPr>
          </a:p>
        </p:txBody>
      </p:sp>
      <p:sp>
        <p:nvSpPr>
          <p:cNvPr id="11" name="Slide Number Placeholder 10">
            <a:extLst>
              <a:ext uri="{FF2B5EF4-FFF2-40B4-BE49-F238E27FC236}">
                <a16:creationId xmlns:a16="http://schemas.microsoft.com/office/drawing/2014/main" id="{BB91C9BA-35ED-8962-D346-3AE9005421D3}"/>
              </a:ext>
            </a:extLst>
          </p:cNvPr>
          <p:cNvSpPr>
            <a:spLocks noGrp="1"/>
          </p:cNvSpPr>
          <p:nvPr>
            <p:ph type="sldNum" sz="quarter" idx="4"/>
          </p:nvPr>
        </p:nvSpPr>
        <p:spPr/>
        <p:txBody>
          <a:bodyPr/>
          <a:lstStyle/>
          <a:p>
            <a:fld id="{9860EDB8-5305-433F-BE41-D7A86D811DB3}" type="slidenum">
              <a:rPr lang="en-US" smtClean="0"/>
              <a:pPr/>
              <a:t>2</a:t>
            </a:fld>
            <a:endParaRPr lang="en-US" dirty="0"/>
          </a:p>
        </p:txBody>
      </p:sp>
      <p:sp>
        <p:nvSpPr>
          <p:cNvPr id="4" name="Content Placeholder 7">
            <a:extLst>
              <a:ext uri="{FF2B5EF4-FFF2-40B4-BE49-F238E27FC236}">
                <a16:creationId xmlns:a16="http://schemas.microsoft.com/office/drawing/2014/main" id="{2D513523-DD63-80E7-D3A1-250BE86F2755}"/>
              </a:ext>
            </a:extLst>
          </p:cNvPr>
          <p:cNvSpPr txBox="1">
            <a:spLocks/>
          </p:cNvSpPr>
          <p:nvPr/>
        </p:nvSpPr>
        <p:spPr>
          <a:xfrm>
            <a:off x="704579" y="4146487"/>
            <a:ext cx="10943947" cy="2849737"/>
          </a:xfrm>
          <a:prstGeom prst="rect">
            <a:avLst/>
          </a:prstGeom>
        </p:spPr>
        <p:txBody>
          <a:bodyPr vert="horz" lIns="91440" tIns="45720" rIns="91440" bIns="45720" rtlCol="0">
            <a:normAutofit/>
          </a:bodyPr>
          <a:lstStyle>
            <a:lvl1pPr marL="228598" indent="-228598" algn="l" defTabSz="914391" rtl="0" eaLnBrk="1" latinLnBrk="0" hangingPunct="1">
              <a:lnSpc>
                <a:spcPct val="100000"/>
              </a:lnSpc>
              <a:spcBef>
                <a:spcPts val="10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1pPr>
            <a:lvl2pPr marL="685793"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2pPr>
            <a:lvl3pPr marL="1142989"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3pPr>
            <a:lvl4pPr marL="1600185"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4pPr>
            <a:lvl5pPr marL="2057380" indent="-228598" algn="l" defTabSz="914391" rtl="0" eaLnBrk="1" latinLnBrk="0" hangingPunct="1">
              <a:lnSpc>
                <a:spcPct val="100000"/>
              </a:lnSpc>
              <a:spcBef>
                <a:spcPts val="500"/>
              </a:spcBef>
              <a:buFont typeface="Arial" panose="020B0604020202020204" pitchFamily="34" charset="0"/>
              <a:buChar char="•"/>
              <a:defRPr lang="en-US" sz="1400" kern="1200">
                <a:solidFill>
                  <a:schemeClr val="tx1">
                    <a:lumMod val="75000"/>
                    <a:lumOff val="25000"/>
                  </a:schemeClr>
                </a:solidFill>
                <a:latin typeface="+mn-lt"/>
                <a:ea typeface="+mn-ea"/>
                <a:cs typeface="+mn-cs"/>
              </a:defRPr>
            </a:lvl5pPr>
            <a:lvl6pPr marL="2514576"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r>
              <a:rPr lang="en-US" sz="2800" dirty="0">
                <a:solidFill>
                  <a:schemeClr val="tx1"/>
                </a:solidFill>
                <a:latin typeface="Helvetica" panose="020B0604020202020204" pitchFamily="34" charset="0"/>
                <a:cs typeface="Helvetica" panose="020B0604020202020204" pitchFamily="34" charset="0"/>
              </a:rPr>
              <a:t>We need to transfer some data from the memory to peripheral-1 for processing</a:t>
            </a:r>
          </a:p>
          <a:p>
            <a:pPr marL="342900" indent="-342900"/>
            <a:r>
              <a:rPr lang="en-US" sz="2800" dirty="0">
                <a:solidFill>
                  <a:schemeClr val="tx1"/>
                </a:solidFill>
                <a:latin typeface="Helvetica" panose="020B0604020202020204" pitchFamily="34" charset="0"/>
                <a:cs typeface="Helvetica" panose="020B0604020202020204" pitchFamily="34" charset="0"/>
              </a:rPr>
              <a:t>For this system, the only master (one who initiates data transfer) is the processor</a:t>
            </a:r>
          </a:p>
          <a:p>
            <a:pPr marL="342900" indent="-342900"/>
            <a:r>
              <a:rPr lang="en-US" sz="2800" dirty="0">
                <a:solidFill>
                  <a:schemeClr val="tx1"/>
                </a:solidFill>
                <a:latin typeface="Helvetica" panose="020B0604020202020204" pitchFamily="34" charset="0"/>
                <a:cs typeface="Helvetica" panose="020B0604020202020204" pitchFamily="34" charset="0"/>
              </a:rPr>
              <a:t>Hence only processor can read/write from the memory/peripheral</a:t>
            </a:r>
          </a:p>
          <a:p>
            <a:pPr algn="just">
              <a:buFont typeface="Courier New" panose="02070309020205020404" pitchFamily="49" charset="0"/>
              <a:buChar char="o"/>
            </a:pPr>
            <a:endParaRPr lang="en-US" sz="2800" dirty="0">
              <a:solidFill>
                <a:schemeClr val="tx1"/>
              </a:solidFill>
              <a:latin typeface="Helvetica" panose="020B0604020202020204" pitchFamily="34" charset="0"/>
              <a:cs typeface="Helvetica" panose="020B0604020202020204" pitchFamily="34" charset="0"/>
            </a:endParaRPr>
          </a:p>
        </p:txBody>
      </p:sp>
      <p:pic>
        <p:nvPicPr>
          <p:cNvPr id="23" name="Picture 22">
            <a:extLst>
              <a:ext uri="{FF2B5EF4-FFF2-40B4-BE49-F238E27FC236}">
                <a16:creationId xmlns:a16="http://schemas.microsoft.com/office/drawing/2014/main" id="{52AD1233-C490-A63D-118F-B3933E5CEE8F}"/>
              </a:ext>
            </a:extLst>
          </p:cNvPr>
          <p:cNvPicPr>
            <a:picLocks noChangeAspect="1"/>
          </p:cNvPicPr>
          <p:nvPr/>
        </p:nvPicPr>
        <p:blipFill>
          <a:blip r:embed="rId2"/>
          <a:stretch>
            <a:fillRect/>
          </a:stretch>
        </p:blipFill>
        <p:spPr>
          <a:xfrm>
            <a:off x="2535627" y="1195767"/>
            <a:ext cx="7120745" cy="2950720"/>
          </a:xfrm>
          <a:prstGeom prst="rect">
            <a:avLst/>
          </a:prstGeom>
        </p:spPr>
      </p:pic>
    </p:spTree>
    <p:extLst>
      <p:ext uri="{BB962C8B-B14F-4D97-AF65-F5344CB8AC3E}">
        <p14:creationId xmlns:p14="http://schemas.microsoft.com/office/powerpoint/2010/main" val="3065076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ABEABC-1C7B-470D-91C3-C8D55AFAACE2}" type="slidenum">
              <a:rPr lang="en-SG" sz="1200">
                <a:solidFill>
                  <a:schemeClr val="tx1">
                    <a:tint val="75000"/>
                  </a:schemeClr>
                </a:solidFill>
              </a:rPr>
              <a:pPr/>
              <a:t>20</a:t>
            </a:fld>
            <a:endParaRPr lang="en-SG" sz="1200" dirty="0">
              <a:solidFill>
                <a:schemeClr val="tx1">
                  <a:tint val="75000"/>
                </a:schemeClr>
              </a:solidFill>
            </a:endParaRPr>
          </a:p>
        </p:txBody>
      </p:sp>
      <p:pic>
        <p:nvPicPr>
          <p:cNvPr id="3" name="Picture 2">
            <a:extLst>
              <a:ext uri="{FF2B5EF4-FFF2-40B4-BE49-F238E27FC236}">
                <a16:creationId xmlns:a16="http://schemas.microsoft.com/office/drawing/2014/main" id="{6213E39E-CBD8-41A7-8C23-68B9A726C09A}"/>
              </a:ext>
            </a:extLst>
          </p:cNvPr>
          <p:cNvPicPr>
            <a:picLocks noChangeAspect="1"/>
          </p:cNvPicPr>
          <p:nvPr/>
        </p:nvPicPr>
        <p:blipFill>
          <a:blip r:embed="rId3"/>
          <a:stretch>
            <a:fillRect/>
          </a:stretch>
        </p:blipFill>
        <p:spPr>
          <a:xfrm>
            <a:off x="2388354" y="852563"/>
            <a:ext cx="4989446" cy="3083134"/>
          </a:xfrm>
          <a:prstGeom prst="rect">
            <a:avLst/>
          </a:prstGeom>
        </p:spPr>
      </p:pic>
      <p:sp>
        <p:nvSpPr>
          <p:cNvPr id="12" name="Rectangle 11">
            <a:extLst>
              <a:ext uri="{FF2B5EF4-FFF2-40B4-BE49-F238E27FC236}">
                <a16:creationId xmlns:a16="http://schemas.microsoft.com/office/drawing/2014/main" id="{C1AD5951-3CCB-4989-9187-B6AEE3EF32EA}"/>
              </a:ext>
            </a:extLst>
          </p:cNvPr>
          <p:cNvSpPr/>
          <p:nvPr/>
        </p:nvSpPr>
        <p:spPr>
          <a:xfrm>
            <a:off x="2800511" y="3798819"/>
            <a:ext cx="1616484" cy="1682462"/>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Processor</a:t>
            </a:r>
          </a:p>
        </p:txBody>
      </p:sp>
      <p:cxnSp>
        <p:nvCxnSpPr>
          <p:cNvPr id="13" name="Straight Arrow Connector 12">
            <a:extLst>
              <a:ext uri="{FF2B5EF4-FFF2-40B4-BE49-F238E27FC236}">
                <a16:creationId xmlns:a16="http://schemas.microsoft.com/office/drawing/2014/main" id="{DA5BAFCC-0641-4D28-90F6-36CBAA94C883}"/>
              </a:ext>
            </a:extLst>
          </p:cNvPr>
          <p:cNvCxnSpPr/>
          <p:nvPr/>
        </p:nvCxnSpPr>
        <p:spPr>
          <a:xfrm>
            <a:off x="4416995" y="4491598"/>
            <a:ext cx="4102514" cy="0"/>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sp>
        <p:nvSpPr>
          <p:cNvPr id="14" name="TextBox 13">
            <a:extLst>
              <a:ext uri="{FF2B5EF4-FFF2-40B4-BE49-F238E27FC236}">
                <a16:creationId xmlns:a16="http://schemas.microsoft.com/office/drawing/2014/main" id="{E570CB76-4811-41A7-84ED-DB309894E75E}"/>
              </a:ext>
            </a:extLst>
          </p:cNvPr>
          <p:cNvSpPr txBox="1"/>
          <p:nvPr/>
        </p:nvSpPr>
        <p:spPr>
          <a:xfrm>
            <a:off x="7490025" y="4226368"/>
            <a:ext cx="1331711" cy="369332"/>
          </a:xfrm>
          <a:prstGeom prst="rect">
            <a:avLst/>
          </a:prstGeom>
          <a:noFill/>
        </p:spPr>
        <p:txBody>
          <a:bodyPr wrap="none" rtlCol="0">
            <a:spAutoFit/>
          </a:bodyPr>
          <a:lstStyle/>
          <a:p>
            <a:r>
              <a:rPr lang="en-US" dirty="0"/>
              <a:t>System Bus</a:t>
            </a:r>
          </a:p>
        </p:txBody>
      </p:sp>
      <p:sp>
        <p:nvSpPr>
          <p:cNvPr id="15" name="Rectangle 14">
            <a:extLst>
              <a:ext uri="{FF2B5EF4-FFF2-40B4-BE49-F238E27FC236}">
                <a16:creationId xmlns:a16="http://schemas.microsoft.com/office/drawing/2014/main" id="{72780CE5-0DF4-4E04-8DE4-2769BC44548A}"/>
              </a:ext>
            </a:extLst>
          </p:cNvPr>
          <p:cNvSpPr/>
          <p:nvPr/>
        </p:nvSpPr>
        <p:spPr>
          <a:xfrm>
            <a:off x="4639674" y="5283346"/>
            <a:ext cx="989684" cy="882467"/>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Memory</a:t>
            </a:r>
          </a:p>
        </p:txBody>
      </p:sp>
      <p:cxnSp>
        <p:nvCxnSpPr>
          <p:cNvPr id="16" name="Straight Arrow Connector 15">
            <a:extLst>
              <a:ext uri="{FF2B5EF4-FFF2-40B4-BE49-F238E27FC236}">
                <a16:creationId xmlns:a16="http://schemas.microsoft.com/office/drawing/2014/main" id="{F4EEC073-9FCD-4835-8BC7-E785F81F5717}"/>
              </a:ext>
            </a:extLst>
          </p:cNvPr>
          <p:cNvCxnSpPr>
            <a:cxnSpLocks/>
            <a:endCxn id="15" idx="0"/>
          </p:cNvCxnSpPr>
          <p:nvPr/>
        </p:nvCxnSpPr>
        <p:spPr>
          <a:xfrm>
            <a:off x="5134516" y="4491599"/>
            <a:ext cx="0" cy="791747"/>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7" name="Rectangle 16">
            <a:extLst>
              <a:ext uri="{FF2B5EF4-FFF2-40B4-BE49-F238E27FC236}">
                <a16:creationId xmlns:a16="http://schemas.microsoft.com/office/drawing/2014/main" id="{2CEE14CF-5749-4A82-B340-8DD948860075}"/>
              </a:ext>
            </a:extLst>
          </p:cNvPr>
          <p:cNvSpPr/>
          <p:nvPr/>
        </p:nvSpPr>
        <p:spPr>
          <a:xfrm>
            <a:off x="6140695" y="5283346"/>
            <a:ext cx="989684" cy="882467"/>
          </a:xfrm>
          <a:prstGeom prst="rect">
            <a:avLst/>
          </a:prstGeom>
          <a:solidFill>
            <a:schemeClr val="accent6">
              <a:lumMod val="50000"/>
            </a:schemeClr>
          </a:solidFill>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solidFill>
                  <a:schemeClr val="bg1"/>
                </a:solidFill>
              </a:rPr>
              <a:t>DMA Controller</a:t>
            </a:r>
          </a:p>
        </p:txBody>
      </p:sp>
      <p:cxnSp>
        <p:nvCxnSpPr>
          <p:cNvPr id="18" name="Straight Arrow Connector 17">
            <a:extLst>
              <a:ext uri="{FF2B5EF4-FFF2-40B4-BE49-F238E27FC236}">
                <a16:creationId xmlns:a16="http://schemas.microsoft.com/office/drawing/2014/main" id="{8FC5E93A-EDA4-4074-95DF-E38E2D55341E}"/>
              </a:ext>
            </a:extLst>
          </p:cNvPr>
          <p:cNvCxnSpPr>
            <a:cxnSpLocks/>
          </p:cNvCxnSpPr>
          <p:nvPr/>
        </p:nvCxnSpPr>
        <p:spPr>
          <a:xfrm>
            <a:off x="6635537" y="4491598"/>
            <a:ext cx="0" cy="791747"/>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9" name="Rectangle 18">
            <a:extLst>
              <a:ext uri="{FF2B5EF4-FFF2-40B4-BE49-F238E27FC236}">
                <a16:creationId xmlns:a16="http://schemas.microsoft.com/office/drawing/2014/main" id="{0C7ACA54-C9D9-47B3-8768-406AAF4C5D1B}"/>
              </a:ext>
            </a:extLst>
          </p:cNvPr>
          <p:cNvSpPr/>
          <p:nvPr/>
        </p:nvSpPr>
        <p:spPr>
          <a:xfrm>
            <a:off x="7625221" y="5283346"/>
            <a:ext cx="989684" cy="882467"/>
          </a:xfrm>
          <a:prstGeom prst="rect">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Peripheral 1</a:t>
            </a:r>
          </a:p>
        </p:txBody>
      </p:sp>
      <p:cxnSp>
        <p:nvCxnSpPr>
          <p:cNvPr id="20" name="Straight Arrow Connector 19">
            <a:extLst>
              <a:ext uri="{FF2B5EF4-FFF2-40B4-BE49-F238E27FC236}">
                <a16:creationId xmlns:a16="http://schemas.microsoft.com/office/drawing/2014/main" id="{274E1DEE-6406-429B-8825-D71CC9AE1674}"/>
              </a:ext>
            </a:extLst>
          </p:cNvPr>
          <p:cNvCxnSpPr>
            <a:cxnSpLocks/>
            <a:stCxn id="17" idx="3"/>
            <a:endCxn id="19" idx="1"/>
          </p:cNvCxnSpPr>
          <p:nvPr/>
        </p:nvCxnSpPr>
        <p:spPr>
          <a:xfrm>
            <a:off x="7130379" y="5724579"/>
            <a:ext cx="494842" cy="0"/>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E569462F-3E23-4F0E-9FE2-84776B753F98}"/>
              </a:ext>
            </a:extLst>
          </p:cNvPr>
          <p:cNvSpPr txBox="1"/>
          <p:nvPr/>
        </p:nvSpPr>
        <p:spPr>
          <a:xfrm>
            <a:off x="5297639" y="6201762"/>
            <a:ext cx="2856167" cy="369332"/>
          </a:xfrm>
          <a:prstGeom prst="rect">
            <a:avLst/>
          </a:prstGeom>
          <a:noFill/>
        </p:spPr>
        <p:txBody>
          <a:bodyPr wrap="none" rtlCol="0">
            <a:spAutoFit/>
          </a:bodyPr>
          <a:lstStyle/>
          <a:p>
            <a:r>
              <a:rPr lang="en-US" dirty="0"/>
              <a:t>Target System architecture</a:t>
            </a:r>
          </a:p>
        </p:txBody>
      </p:sp>
      <p:cxnSp>
        <p:nvCxnSpPr>
          <p:cNvPr id="5" name="Straight Arrow Connector 4">
            <a:extLst>
              <a:ext uri="{FF2B5EF4-FFF2-40B4-BE49-F238E27FC236}">
                <a16:creationId xmlns:a16="http://schemas.microsoft.com/office/drawing/2014/main" id="{F33F0B66-C9D4-44D5-9427-9A5CB00FC8D8}"/>
              </a:ext>
            </a:extLst>
          </p:cNvPr>
          <p:cNvCxnSpPr>
            <a:cxnSpLocks/>
            <a:stCxn id="7" idx="1"/>
          </p:cNvCxnSpPr>
          <p:nvPr/>
        </p:nvCxnSpPr>
        <p:spPr>
          <a:xfrm flipH="1">
            <a:off x="7377800" y="2941984"/>
            <a:ext cx="849532" cy="2703443"/>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D623F998-ACFA-4C4E-89C2-F99BD372446C}"/>
              </a:ext>
            </a:extLst>
          </p:cNvPr>
          <p:cNvCxnSpPr>
            <a:cxnSpLocks/>
            <a:stCxn id="7" idx="1"/>
          </p:cNvCxnSpPr>
          <p:nvPr/>
        </p:nvCxnSpPr>
        <p:spPr>
          <a:xfrm flipH="1" flipV="1">
            <a:off x="7062888" y="2126975"/>
            <a:ext cx="1164444" cy="815009"/>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DDB6CDDD-4FAC-4300-A0DF-B0CC77B649F2}"/>
              </a:ext>
            </a:extLst>
          </p:cNvPr>
          <p:cNvSpPr txBox="1"/>
          <p:nvPr/>
        </p:nvSpPr>
        <p:spPr>
          <a:xfrm>
            <a:off x="8227332" y="2480318"/>
            <a:ext cx="2606226" cy="923330"/>
          </a:xfrm>
          <a:prstGeom prst="rect">
            <a:avLst/>
          </a:prstGeom>
          <a:noFill/>
          <a:ln>
            <a:solidFill>
              <a:srgbClr val="FF0000"/>
            </a:solidFill>
          </a:ln>
        </p:spPr>
        <p:txBody>
          <a:bodyPr wrap="none" rtlCol="0">
            <a:spAutoFit/>
          </a:bodyPr>
          <a:lstStyle/>
          <a:p>
            <a:r>
              <a:rPr lang="en-US" dirty="0"/>
              <a:t>Write interface to </a:t>
            </a:r>
          </a:p>
          <a:p>
            <a:r>
              <a:rPr lang="en-US" dirty="0"/>
              <a:t>Peripheral. Follows AXI4</a:t>
            </a:r>
          </a:p>
          <a:p>
            <a:r>
              <a:rPr lang="en-US" dirty="0"/>
              <a:t>Stream master protocol</a:t>
            </a:r>
          </a:p>
        </p:txBody>
      </p:sp>
      <p:sp>
        <p:nvSpPr>
          <p:cNvPr id="2" name="TextBox 1">
            <a:extLst>
              <a:ext uri="{FF2B5EF4-FFF2-40B4-BE49-F238E27FC236}">
                <a16:creationId xmlns:a16="http://schemas.microsoft.com/office/drawing/2014/main" id="{632EFC01-9400-6820-BC99-E78A63709224}"/>
              </a:ext>
            </a:extLst>
          </p:cNvPr>
          <p:cNvSpPr txBox="1"/>
          <p:nvPr/>
        </p:nvSpPr>
        <p:spPr>
          <a:xfrm>
            <a:off x="300040" y="391682"/>
            <a:ext cx="6617425" cy="584775"/>
          </a:xfrm>
          <a:prstGeom prst="rect">
            <a:avLst/>
          </a:prstGeom>
          <a:noFill/>
        </p:spPr>
        <p:txBody>
          <a:bodyPr wrap="square" rtlCol="0">
            <a:spAutoFit/>
          </a:bodyPr>
          <a:lstStyle/>
          <a:p>
            <a:r>
              <a:rPr lang="en-US" sz="3200" b="1" dirty="0">
                <a:latin typeface="Helvetica" panose="020B0604020202020204" pitchFamily="34" charset="0"/>
                <a:cs typeface="Helvetica" panose="020B0604020202020204" pitchFamily="34" charset="0"/>
              </a:rPr>
              <a:t>Xilinx DMA IP (Xilinx AXI DMA)</a:t>
            </a:r>
            <a:endParaRPr lang="en-IN" sz="3200" b="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569640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ABEABC-1C7B-470D-91C3-C8D55AFAACE2}" type="slidenum">
              <a:rPr lang="en-SG" sz="1200">
                <a:solidFill>
                  <a:schemeClr val="tx1">
                    <a:tint val="75000"/>
                  </a:schemeClr>
                </a:solidFill>
              </a:rPr>
              <a:pPr/>
              <a:t>21</a:t>
            </a:fld>
            <a:endParaRPr lang="en-SG" sz="1200" dirty="0">
              <a:solidFill>
                <a:schemeClr val="tx1">
                  <a:tint val="75000"/>
                </a:schemeClr>
              </a:solidFill>
            </a:endParaRPr>
          </a:p>
        </p:txBody>
      </p:sp>
      <p:pic>
        <p:nvPicPr>
          <p:cNvPr id="3" name="Picture 2">
            <a:extLst>
              <a:ext uri="{FF2B5EF4-FFF2-40B4-BE49-F238E27FC236}">
                <a16:creationId xmlns:a16="http://schemas.microsoft.com/office/drawing/2014/main" id="{6213E39E-CBD8-41A7-8C23-68B9A726C09A}"/>
              </a:ext>
            </a:extLst>
          </p:cNvPr>
          <p:cNvPicPr>
            <a:picLocks noChangeAspect="1"/>
          </p:cNvPicPr>
          <p:nvPr/>
        </p:nvPicPr>
        <p:blipFill>
          <a:blip r:embed="rId3"/>
          <a:stretch>
            <a:fillRect/>
          </a:stretch>
        </p:blipFill>
        <p:spPr>
          <a:xfrm>
            <a:off x="2388354" y="852563"/>
            <a:ext cx="4989446" cy="3083134"/>
          </a:xfrm>
          <a:prstGeom prst="rect">
            <a:avLst/>
          </a:prstGeom>
        </p:spPr>
      </p:pic>
      <p:sp>
        <p:nvSpPr>
          <p:cNvPr id="12" name="Rectangle 11">
            <a:extLst>
              <a:ext uri="{FF2B5EF4-FFF2-40B4-BE49-F238E27FC236}">
                <a16:creationId xmlns:a16="http://schemas.microsoft.com/office/drawing/2014/main" id="{C1AD5951-3CCB-4989-9187-B6AEE3EF32EA}"/>
              </a:ext>
            </a:extLst>
          </p:cNvPr>
          <p:cNvSpPr/>
          <p:nvPr/>
        </p:nvSpPr>
        <p:spPr>
          <a:xfrm>
            <a:off x="2800511" y="3798819"/>
            <a:ext cx="1616484" cy="1682462"/>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Processor</a:t>
            </a:r>
          </a:p>
        </p:txBody>
      </p:sp>
      <p:cxnSp>
        <p:nvCxnSpPr>
          <p:cNvPr id="13" name="Straight Arrow Connector 12">
            <a:extLst>
              <a:ext uri="{FF2B5EF4-FFF2-40B4-BE49-F238E27FC236}">
                <a16:creationId xmlns:a16="http://schemas.microsoft.com/office/drawing/2014/main" id="{DA5BAFCC-0641-4D28-90F6-36CBAA94C883}"/>
              </a:ext>
            </a:extLst>
          </p:cNvPr>
          <p:cNvCxnSpPr/>
          <p:nvPr/>
        </p:nvCxnSpPr>
        <p:spPr>
          <a:xfrm>
            <a:off x="4416995" y="4491598"/>
            <a:ext cx="4102514" cy="0"/>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sp>
        <p:nvSpPr>
          <p:cNvPr id="14" name="TextBox 13">
            <a:extLst>
              <a:ext uri="{FF2B5EF4-FFF2-40B4-BE49-F238E27FC236}">
                <a16:creationId xmlns:a16="http://schemas.microsoft.com/office/drawing/2014/main" id="{E570CB76-4811-41A7-84ED-DB309894E75E}"/>
              </a:ext>
            </a:extLst>
          </p:cNvPr>
          <p:cNvSpPr txBox="1"/>
          <p:nvPr/>
        </p:nvSpPr>
        <p:spPr>
          <a:xfrm>
            <a:off x="7490025" y="4226368"/>
            <a:ext cx="1331711" cy="369332"/>
          </a:xfrm>
          <a:prstGeom prst="rect">
            <a:avLst/>
          </a:prstGeom>
          <a:noFill/>
        </p:spPr>
        <p:txBody>
          <a:bodyPr wrap="none" rtlCol="0">
            <a:spAutoFit/>
          </a:bodyPr>
          <a:lstStyle/>
          <a:p>
            <a:r>
              <a:rPr lang="en-US" dirty="0"/>
              <a:t>System Bus</a:t>
            </a:r>
          </a:p>
        </p:txBody>
      </p:sp>
      <p:sp>
        <p:nvSpPr>
          <p:cNvPr id="15" name="Rectangle 14">
            <a:extLst>
              <a:ext uri="{FF2B5EF4-FFF2-40B4-BE49-F238E27FC236}">
                <a16:creationId xmlns:a16="http://schemas.microsoft.com/office/drawing/2014/main" id="{72780CE5-0DF4-4E04-8DE4-2769BC44548A}"/>
              </a:ext>
            </a:extLst>
          </p:cNvPr>
          <p:cNvSpPr/>
          <p:nvPr/>
        </p:nvSpPr>
        <p:spPr>
          <a:xfrm>
            <a:off x="4639674" y="5283346"/>
            <a:ext cx="989684" cy="882467"/>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Memory</a:t>
            </a:r>
          </a:p>
        </p:txBody>
      </p:sp>
      <p:cxnSp>
        <p:nvCxnSpPr>
          <p:cNvPr id="16" name="Straight Arrow Connector 15">
            <a:extLst>
              <a:ext uri="{FF2B5EF4-FFF2-40B4-BE49-F238E27FC236}">
                <a16:creationId xmlns:a16="http://schemas.microsoft.com/office/drawing/2014/main" id="{F4EEC073-9FCD-4835-8BC7-E785F81F5717}"/>
              </a:ext>
            </a:extLst>
          </p:cNvPr>
          <p:cNvCxnSpPr>
            <a:cxnSpLocks/>
            <a:endCxn id="15" idx="0"/>
          </p:cNvCxnSpPr>
          <p:nvPr/>
        </p:nvCxnSpPr>
        <p:spPr>
          <a:xfrm>
            <a:off x="5134516" y="4491599"/>
            <a:ext cx="0" cy="791747"/>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7" name="Rectangle 16">
            <a:extLst>
              <a:ext uri="{FF2B5EF4-FFF2-40B4-BE49-F238E27FC236}">
                <a16:creationId xmlns:a16="http://schemas.microsoft.com/office/drawing/2014/main" id="{2CEE14CF-5749-4A82-B340-8DD948860075}"/>
              </a:ext>
            </a:extLst>
          </p:cNvPr>
          <p:cNvSpPr/>
          <p:nvPr/>
        </p:nvSpPr>
        <p:spPr>
          <a:xfrm>
            <a:off x="6140695" y="5283346"/>
            <a:ext cx="989684" cy="882467"/>
          </a:xfrm>
          <a:prstGeom prst="rect">
            <a:avLst/>
          </a:prstGeom>
          <a:solidFill>
            <a:schemeClr val="accent6">
              <a:lumMod val="50000"/>
            </a:schemeClr>
          </a:solidFill>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solidFill>
                  <a:schemeClr val="bg1"/>
                </a:solidFill>
              </a:rPr>
              <a:t>DMA Controller</a:t>
            </a:r>
          </a:p>
        </p:txBody>
      </p:sp>
      <p:cxnSp>
        <p:nvCxnSpPr>
          <p:cNvPr id="18" name="Straight Arrow Connector 17">
            <a:extLst>
              <a:ext uri="{FF2B5EF4-FFF2-40B4-BE49-F238E27FC236}">
                <a16:creationId xmlns:a16="http://schemas.microsoft.com/office/drawing/2014/main" id="{8FC5E93A-EDA4-4074-95DF-E38E2D55341E}"/>
              </a:ext>
            </a:extLst>
          </p:cNvPr>
          <p:cNvCxnSpPr>
            <a:cxnSpLocks/>
          </p:cNvCxnSpPr>
          <p:nvPr/>
        </p:nvCxnSpPr>
        <p:spPr>
          <a:xfrm>
            <a:off x="6635537" y="4491598"/>
            <a:ext cx="0" cy="791747"/>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9" name="Rectangle 18">
            <a:extLst>
              <a:ext uri="{FF2B5EF4-FFF2-40B4-BE49-F238E27FC236}">
                <a16:creationId xmlns:a16="http://schemas.microsoft.com/office/drawing/2014/main" id="{0C7ACA54-C9D9-47B3-8768-406AAF4C5D1B}"/>
              </a:ext>
            </a:extLst>
          </p:cNvPr>
          <p:cNvSpPr/>
          <p:nvPr/>
        </p:nvSpPr>
        <p:spPr>
          <a:xfrm>
            <a:off x="7625221" y="5283346"/>
            <a:ext cx="989684" cy="882467"/>
          </a:xfrm>
          <a:prstGeom prst="rect">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Peripheral 1</a:t>
            </a:r>
          </a:p>
        </p:txBody>
      </p:sp>
      <p:cxnSp>
        <p:nvCxnSpPr>
          <p:cNvPr id="20" name="Straight Arrow Connector 19">
            <a:extLst>
              <a:ext uri="{FF2B5EF4-FFF2-40B4-BE49-F238E27FC236}">
                <a16:creationId xmlns:a16="http://schemas.microsoft.com/office/drawing/2014/main" id="{274E1DEE-6406-429B-8825-D71CC9AE1674}"/>
              </a:ext>
            </a:extLst>
          </p:cNvPr>
          <p:cNvCxnSpPr>
            <a:cxnSpLocks/>
            <a:stCxn id="17" idx="3"/>
            <a:endCxn id="19" idx="1"/>
          </p:cNvCxnSpPr>
          <p:nvPr/>
        </p:nvCxnSpPr>
        <p:spPr>
          <a:xfrm>
            <a:off x="7130379" y="5724579"/>
            <a:ext cx="494842" cy="0"/>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E569462F-3E23-4F0E-9FE2-84776B753F98}"/>
              </a:ext>
            </a:extLst>
          </p:cNvPr>
          <p:cNvSpPr txBox="1"/>
          <p:nvPr/>
        </p:nvSpPr>
        <p:spPr>
          <a:xfrm>
            <a:off x="5297639" y="6201762"/>
            <a:ext cx="2856167" cy="369332"/>
          </a:xfrm>
          <a:prstGeom prst="rect">
            <a:avLst/>
          </a:prstGeom>
          <a:noFill/>
        </p:spPr>
        <p:txBody>
          <a:bodyPr wrap="none" rtlCol="0">
            <a:spAutoFit/>
          </a:bodyPr>
          <a:lstStyle/>
          <a:p>
            <a:r>
              <a:rPr lang="en-US" dirty="0"/>
              <a:t>Target System architecture</a:t>
            </a:r>
          </a:p>
        </p:txBody>
      </p:sp>
      <p:cxnSp>
        <p:nvCxnSpPr>
          <p:cNvPr id="5" name="Straight Arrow Connector 4">
            <a:extLst>
              <a:ext uri="{FF2B5EF4-FFF2-40B4-BE49-F238E27FC236}">
                <a16:creationId xmlns:a16="http://schemas.microsoft.com/office/drawing/2014/main" id="{F33F0B66-C9D4-44D5-9427-9A5CB00FC8D8}"/>
              </a:ext>
            </a:extLst>
          </p:cNvPr>
          <p:cNvCxnSpPr>
            <a:cxnSpLocks/>
            <a:stCxn id="7" idx="1"/>
          </p:cNvCxnSpPr>
          <p:nvPr/>
        </p:nvCxnSpPr>
        <p:spPr>
          <a:xfrm flipH="1">
            <a:off x="7377800" y="2941984"/>
            <a:ext cx="849532" cy="2703443"/>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D623F998-ACFA-4C4E-89C2-F99BD372446C}"/>
              </a:ext>
            </a:extLst>
          </p:cNvPr>
          <p:cNvCxnSpPr>
            <a:cxnSpLocks/>
            <a:stCxn id="7" idx="1"/>
          </p:cNvCxnSpPr>
          <p:nvPr/>
        </p:nvCxnSpPr>
        <p:spPr>
          <a:xfrm flipH="1" flipV="1">
            <a:off x="2925418" y="2007705"/>
            <a:ext cx="5301915" cy="934279"/>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DDB6CDDD-4FAC-4300-A0DF-B0CC77B649F2}"/>
              </a:ext>
            </a:extLst>
          </p:cNvPr>
          <p:cNvSpPr txBox="1"/>
          <p:nvPr/>
        </p:nvSpPr>
        <p:spPr>
          <a:xfrm>
            <a:off x="8227332" y="2480318"/>
            <a:ext cx="2606226" cy="923330"/>
          </a:xfrm>
          <a:prstGeom prst="rect">
            <a:avLst/>
          </a:prstGeom>
          <a:noFill/>
          <a:ln>
            <a:solidFill>
              <a:srgbClr val="FF0000"/>
            </a:solidFill>
          </a:ln>
        </p:spPr>
        <p:txBody>
          <a:bodyPr wrap="none" rtlCol="0">
            <a:spAutoFit/>
          </a:bodyPr>
          <a:lstStyle/>
          <a:p>
            <a:r>
              <a:rPr lang="en-US" dirty="0"/>
              <a:t>Read interface to </a:t>
            </a:r>
          </a:p>
          <a:p>
            <a:r>
              <a:rPr lang="en-US" dirty="0"/>
              <a:t>Peripheral. Follows AXI4</a:t>
            </a:r>
          </a:p>
          <a:p>
            <a:r>
              <a:rPr lang="en-US" dirty="0"/>
              <a:t>Stream slave protocol</a:t>
            </a:r>
          </a:p>
        </p:txBody>
      </p:sp>
      <p:sp>
        <p:nvSpPr>
          <p:cNvPr id="2" name="TextBox 1">
            <a:extLst>
              <a:ext uri="{FF2B5EF4-FFF2-40B4-BE49-F238E27FC236}">
                <a16:creationId xmlns:a16="http://schemas.microsoft.com/office/drawing/2014/main" id="{C7A9F9B8-2277-FBB0-C15B-67DB92E66BF2}"/>
              </a:ext>
            </a:extLst>
          </p:cNvPr>
          <p:cNvSpPr txBox="1"/>
          <p:nvPr/>
        </p:nvSpPr>
        <p:spPr>
          <a:xfrm>
            <a:off x="300040" y="391682"/>
            <a:ext cx="6617425" cy="584775"/>
          </a:xfrm>
          <a:prstGeom prst="rect">
            <a:avLst/>
          </a:prstGeom>
          <a:noFill/>
        </p:spPr>
        <p:txBody>
          <a:bodyPr wrap="square" rtlCol="0">
            <a:spAutoFit/>
          </a:bodyPr>
          <a:lstStyle/>
          <a:p>
            <a:r>
              <a:rPr lang="en-US" sz="3200" b="1" dirty="0">
                <a:latin typeface="Helvetica" panose="020B0604020202020204" pitchFamily="34" charset="0"/>
                <a:cs typeface="Helvetica" panose="020B0604020202020204" pitchFamily="34" charset="0"/>
              </a:rPr>
              <a:t>Xilinx DMA IP (Xilinx AXI DMA)</a:t>
            </a:r>
            <a:endParaRPr lang="en-IN" sz="3200" b="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372604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ABEABC-1C7B-470D-91C3-C8D55AFAACE2}" type="slidenum">
              <a:rPr lang="en-SG" sz="1200">
                <a:solidFill>
                  <a:schemeClr val="tx1">
                    <a:tint val="75000"/>
                  </a:schemeClr>
                </a:solidFill>
              </a:rPr>
              <a:pPr/>
              <a:t>22</a:t>
            </a:fld>
            <a:endParaRPr lang="en-SG" sz="1200" dirty="0">
              <a:solidFill>
                <a:schemeClr val="tx1">
                  <a:tint val="75000"/>
                </a:schemeClr>
              </a:solidFill>
            </a:endParaRPr>
          </a:p>
        </p:txBody>
      </p:sp>
      <p:pic>
        <p:nvPicPr>
          <p:cNvPr id="3" name="Picture 2">
            <a:extLst>
              <a:ext uri="{FF2B5EF4-FFF2-40B4-BE49-F238E27FC236}">
                <a16:creationId xmlns:a16="http://schemas.microsoft.com/office/drawing/2014/main" id="{6213E39E-CBD8-41A7-8C23-68B9A726C09A}"/>
              </a:ext>
            </a:extLst>
          </p:cNvPr>
          <p:cNvPicPr>
            <a:picLocks noChangeAspect="1"/>
          </p:cNvPicPr>
          <p:nvPr/>
        </p:nvPicPr>
        <p:blipFill>
          <a:blip r:embed="rId3"/>
          <a:stretch>
            <a:fillRect/>
          </a:stretch>
        </p:blipFill>
        <p:spPr>
          <a:xfrm>
            <a:off x="2388354" y="852563"/>
            <a:ext cx="4989446" cy="3083134"/>
          </a:xfrm>
          <a:prstGeom prst="rect">
            <a:avLst/>
          </a:prstGeom>
        </p:spPr>
      </p:pic>
      <p:sp>
        <p:nvSpPr>
          <p:cNvPr id="12" name="Rectangle 11">
            <a:extLst>
              <a:ext uri="{FF2B5EF4-FFF2-40B4-BE49-F238E27FC236}">
                <a16:creationId xmlns:a16="http://schemas.microsoft.com/office/drawing/2014/main" id="{C1AD5951-3CCB-4989-9187-B6AEE3EF32EA}"/>
              </a:ext>
            </a:extLst>
          </p:cNvPr>
          <p:cNvSpPr/>
          <p:nvPr/>
        </p:nvSpPr>
        <p:spPr>
          <a:xfrm>
            <a:off x="2800511" y="3798819"/>
            <a:ext cx="1616484" cy="1682462"/>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Processor</a:t>
            </a:r>
          </a:p>
        </p:txBody>
      </p:sp>
      <p:cxnSp>
        <p:nvCxnSpPr>
          <p:cNvPr id="13" name="Straight Arrow Connector 12">
            <a:extLst>
              <a:ext uri="{FF2B5EF4-FFF2-40B4-BE49-F238E27FC236}">
                <a16:creationId xmlns:a16="http://schemas.microsoft.com/office/drawing/2014/main" id="{DA5BAFCC-0641-4D28-90F6-36CBAA94C883}"/>
              </a:ext>
            </a:extLst>
          </p:cNvPr>
          <p:cNvCxnSpPr/>
          <p:nvPr/>
        </p:nvCxnSpPr>
        <p:spPr>
          <a:xfrm>
            <a:off x="4416995" y="4491598"/>
            <a:ext cx="4102514" cy="0"/>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sp>
        <p:nvSpPr>
          <p:cNvPr id="14" name="TextBox 13">
            <a:extLst>
              <a:ext uri="{FF2B5EF4-FFF2-40B4-BE49-F238E27FC236}">
                <a16:creationId xmlns:a16="http://schemas.microsoft.com/office/drawing/2014/main" id="{E570CB76-4811-41A7-84ED-DB309894E75E}"/>
              </a:ext>
            </a:extLst>
          </p:cNvPr>
          <p:cNvSpPr txBox="1"/>
          <p:nvPr/>
        </p:nvSpPr>
        <p:spPr>
          <a:xfrm>
            <a:off x="7490025" y="4226368"/>
            <a:ext cx="1331711" cy="369332"/>
          </a:xfrm>
          <a:prstGeom prst="rect">
            <a:avLst/>
          </a:prstGeom>
          <a:noFill/>
        </p:spPr>
        <p:txBody>
          <a:bodyPr wrap="none" rtlCol="0">
            <a:spAutoFit/>
          </a:bodyPr>
          <a:lstStyle/>
          <a:p>
            <a:r>
              <a:rPr lang="en-US" dirty="0"/>
              <a:t>System Bus</a:t>
            </a:r>
          </a:p>
        </p:txBody>
      </p:sp>
      <p:sp>
        <p:nvSpPr>
          <p:cNvPr id="15" name="Rectangle 14">
            <a:extLst>
              <a:ext uri="{FF2B5EF4-FFF2-40B4-BE49-F238E27FC236}">
                <a16:creationId xmlns:a16="http://schemas.microsoft.com/office/drawing/2014/main" id="{72780CE5-0DF4-4E04-8DE4-2769BC44548A}"/>
              </a:ext>
            </a:extLst>
          </p:cNvPr>
          <p:cNvSpPr/>
          <p:nvPr/>
        </p:nvSpPr>
        <p:spPr>
          <a:xfrm>
            <a:off x="4639674" y="5283346"/>
            <a:ext cx="989684" cy="882467"/>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Memory</a:t>
            </a:r>
          </a:p>
        </p:txBody>
      </p:sp>
      <p:cxnSp>
        <p:nvCxnSpPr>
          <p:cNvPr id="16" name="Straight Arrow Connector 15">
            <a:extLst>
              <a:ext uri="{FF2B5EF4-FFF2-40B4-BE49-F238E27FC236}">
                <a16:creationId xmlns:a16="http://schemas.microsoft.com/office/drawing/2014/main" id="{F4EEC073-9FCD-4835-8BC7-E785F81F5717}"/>
              </a:ext>
            </a:extLst>
          </p:cNvPr>
          <p:cNvCxnSpPr>
            <a:cxnSpLocks/>
            <a:endCxn id="15" idx="0"/>
          </p:cNvCxnSpPr>
          <p:nvPr/>
        </p:nvCxnSpPr>
        <p:spPr>
          <a:xfrm>
            <a:off x="5134516" y="4491599"/>
            <a:ext cx="0" cy="791747"/>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7" name="Rectangle 16">
            <a:extLst>
              <a:ext uri="{FF2B5EF4-FFF2-40B4-BE49-F238E27FC236}">
                <a16:creationId xmlns:a16="http://schemas.microsoft.com/office/drawing/2014/main" id="{2CEE14CF-5749-4A82-B340-8DD948860075}"/>
              </a:ext>
            </a:extLst>
          </p:cNvPr>
          <p:cNvSpPr/>
          <p:nvPr/>
        </p:nvSpPr>
        <p:spPr>
          <a:xfrm>
            <a:off x="6140695" y="5283346"/>
            <a:ext cx="989684" cy="882467"/>
          </a:xfrm>
          <a:prstGeom prst="rect">
            <a:avLst/>
          </a:prstGeom>
          <a:solidFill>
            <a:schemeClr val="accent6">
              <a:lumMod val="50000"/>
            </a:schemeClr>
          </a:solidFill>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solidFill>
                  <a:schemeClr val="bg1"/>
                </a:solidFill>
              </a:rPr>
              <a:t>DMA Controller</a:t>
            </a:r>
          </a:p>
        </p:txBody>
      </p:sp>
      <p:cxnSp>
        <p:nvCxnSpPr>
          <p:cNvPr id="18" name="Straight Arrow Connector 17">
            <a:extLst>
              <a:ext uri="{FF2B5EF4-FFF2-40B4-BE49-F238E27FC236}">
                <a16:creationId xmlns:a16="http://schemas.microsoft.com/office/drawing/2014/main" id="{8FC5E93A-EDA4-4074-95DF-E38E2D55341E}"/>
              </a:ext>
            </a:extLst>
          </p:cNvPr>
          <p:cNvCxnSpPr>
            <a:cxnSpLocks/>
          </p:cNvCxnSpPr>
          <p:nvPr/>
        </p:nvCxnSpPr>
        <p:spPr>
          <a:xfrm>
            <a:off x="6635537" y="4491598"/>
            <a:ext cx="0" cy="791747"/>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9" name="Rectangle 18">
            <a:extLst>
              <a:ext uri="{FF2B5EF4-FFF2-40B4-BE49-F238E27FC236}">
                <a16:creationId xmlns:a16="http://schemas.microsoft.com/office/drawing/2014/main" id="{0C7ACA54-C9D9-47B3-8768-406AAF4C5D1B}"/>
              </a:ext>
            </a:extLst>
          </p:cNvPr>
          <p:cNvSpPr/>
          <p:nvPr/>
        </p:nvSpPr>
        <p:spPr>
          <a:xfrm>
            <a:off x="7625221" y="5283346"/>
            <a:ext cx="989684" cy="882467"/>
          </a:xfrm>
          <a:prstGeom prst="rect">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Peripheral 1</a:t>
            </a:r>
          </a:p>
        </p:txBody>
      </p:sp>
      <p:cxnSp>
        <p:nvCxnSpPr>
          <p:cNvPr id="20" name="Straight Arrow Connector 19">
            <a:extLst>
              <a:ext uri="{FF2B5EF4-FFF2-40B4-BE49-F238E27FC236}">
                <a16:creationId xmlns:a16="http://schemas.microsoft.com/office/drawing/2014/main" id="{274E1DEE-6406-429B-8825-D71CC9AE1674}"/>
              </a:ext>
            </a:extLst>
          </p:cNvPr>
          <p:cNvCxnSpPr>
            <a:cxnSpLocks/>
            <a:stCxn id="17" idx="3"/>
            <a:endCxn id="19" idx="1"/>
          </p:cNvCxnSpPr>
          <p:nvPr/>
        </p:nvCxnSpPr>
        <p:spPr>
          <a:xfrm>
            <a:off x="7130379" y="5724579"/>
            <a:ext cx="494842" cy="0"/>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E569462F-3E23-4F0E-9FE2-84776B753F98}"/>
              </a:ext>
            </a:extLst>
          </p:cNvPr>
          <p:cNvSpPr txBox="1"/>
          <p:nvPr/>
        </p:nvSpPr>
        <p:spPr>
          <a:xfrm>
            <a:off x="5297639" y="6201762"/>
            <a:ext cx="2856167" cy="369332"/>
          </a:xfrm>
          <a:prstGeom prst="rect">
            <a:avLst/>
          </a:prstGeom>
          <a:noFill/>
        </p:spPr>
        <p:txBody>
          <a:bodyPr wrap="none" rtlCol="0">
            <a:spAutoFit/>
          </a:bodyPr>
          <a:lstStyle/>
          <a:p>
            <a:r>
              <a:rPr lang="en-US" dirty="0"/>
              <a:t>Target System architecture</a:t>
            </a:r>
          </a:p>
        </p:txBody>
      </p:sp>
      <p:cxnSp>
        <p:nvCxnSpPr>
          <p:cNvPr id="5" name="Straight Arrow Connector 4">
            <a:extLst>
              <a:ext uri="{FF2B5EF4-FFF2-40B4-BE49-F238E27FC236}">
                <a16:creationId xmlns:a16="http://schemas.microsoft.com/office/drawing/2014/main" id="{F33F0B66-C9D4-44D5-9427-9A5CB00FC8D8}"/>
              </a:ext>
            </a:extLst>
          </p:cNvPr>
          <p:cNvCxnSpPr>
            <a:cxnSpLocks/>
            <a:stCxn id="7" idx="1"/>
          </p:cNvCxnSpPr>
          <p:nvPr/>
        </p:nvCxnSpPr>
        <p:spPr>
          <a:xfrm flipH="1">
            <a:off x="6635538" y="2941984"/>
            <a:ext cx="1591794" cy="2017643"/>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D623F998-ACFA-4C4E-89C2-F99BD372446C}"/>
              </a:ext>
            </a:extLst>
          </p:cNvPr>
          <p:cNvCxnSpPr>
            <a:cxnSpLocks/>
            <a:stCxn id="7" idx="1"/>
          </p:cNvCxnSpPr>
          <p:nvPr/>
        </p:nvCxnSpPr>
        <p:spPr>
          <a:xfrm flipH="1" flipV="1">
            <a:off x="6911010" y="1848679"/>
            <a:ext cx="1316322" cy="1093305"/>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DDB6CDDD-4FAC-4300-A0DF-B0CC77B649F2}"/>
              </a:ext>
            </a:extLst>
          </p:cNvPr>
          <p:cNvSpPr txBox="1"/>
          <p:nvPr/>
        </p:nvSpPr>
        <p:spPr>
          <a:xfrm>
            <a:off x="8227333" y="2480318"/>
            <a:ext cx="2491131" cy="923330"/>
          </a:xfrm>
          <a:prstGeom prst="rect">
            <a:avLst/>
          </a:prstGeom>
          <a:noFill/>
          <a:ln>
            <a:solidFill>
              <a:srgbClr val="FF0000"/>
            </a:solidFill>
          </a:ln>
        </p:spPr>
        <p:txBody>
          <a:bodyPr wrap="none" rtlCol="0">
            <a:spAutoFit/>
          </a:bodyPr>
          <a:lstStyle/>
          <a:p>
            <a:r>
              <a:rPr lang="en-US" dirty="0"/>
              <a:t>Write interface to </a:t>
            </a:r>
          </a:p>
          <a:p>
            <a:r>
              <a:rPr lang="en-US" dirty="0"/>
              <a:t>memory. Follows AXI4 </a:t>
            </a:r>
          </a:p>
          <a:p>
            <a:r>
              <a:rPr lang="en-US" dirty="0"/>
              <a:t>full protocol</a:t>
            </a:r>
          </a:p>
        </p:txBody>
      </p:sp>
      <p:sp>
        <p:nvSpPr>
          <p:cNvPr id="2" name="TextBox 1">
            <a:extLst>
              <a:ext uri="{FF2B5EF4-FFF2-40B4-BE49-F238E27FC236}">
                <a16:creationId xmlns:a16="http://schemas.microsoft.com/office/drawing/2014/main" id="{C4DDC83F-32FE-1DED-3A0F-E90925416493}"/>
              </a:ext>
            </a:extLst>
          </p:cNvPr>
          <p:cNvSpPr txBox="1"/>
          <p:nvPr/>
        </p:nvSpPr>
        <p:spPr>
          <a:xfrm>
            <a:off x="300040" y="391682"/>
            <a:ext cx="6617425" cy="584775"/>
          </a:xfrm>
          <a:prstGeom prst="rect">
            <a:avLst/>
          </a:prstGeom>
          <a:noFill/>
        </p:spPr>
        <p:txBody>
          <a:bodyPr wrap="square" rtlCol="0">
            <a:spAutoFit/>
          </a:bodyPr>
          <a:lstStyle/>
          <a:p>
            <a:r>
              <a:rPr lang="en-US" sz="3200" b="1" dirty="0">
                <a:latin typeface="Helvetica" panose="020B0604020202020204" pitchFamily="34" charset="0"/>
                <a:cs typeface="Helvetica" panose="020B0604020202020204" pitchFamily="34" charset="0"/>
              </a:rPr>
              <a:t>Xilinx DMA IP (Xilinx AXI DMA)</a:t>
            </a:r>
            <a:endParaRPr lang="en-IN" sz="3200" b="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128174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ABEABC-1C7B-470D-91C3-C8D55AFAACE2}" type="slidenum">
              <a:rPr lang="en-SG" sz="1200">
                <a:solidFill>
                  <a:schemeClr val="tx1">
                    <a:tint val="75000"/>
                  </a:schemeClr>
                </a:solidFill>
              </a:rPr>
              <a:pPr/>
              <a:t>23</a:t>
            </a:fld>
            <a:endParaRPr lang="en-SG" sz="1200" dirty="0">
              <a:solidFill>
                <a:schemeClr val="tx1">
                  <a:tint val="75000"/>
                </a:schemeClr>
              </a:solidFill>
            </a:endParaRPr>
          </a:p>
        </p:txBody>
      </p:sp>
      <p:pic>
        <p:nvPicPr>
          <p:cNvPr id="3" name="Picture 2">
            <a:extLst>
              <a:ext uri="{FF2B5EF4-FFF2-40B4-BE49-F238E27FC236}">
                <a16:creationId xmlns:a16="http://schemas.microsoft.com/office/drawing/2014/main" id="{6213E39E-CBD8-41A7-8C23-68B9A726C09A}"/>
              </a:ext>
            </a:extLst>
          </p:cNvPr>
          <p:cNvPicPr>
            <a:picLocks noChangeAspect="1"/>
          </p:cNvPicPr>
          <p:nvPr/>
        </p:nvPicPr>
        <p:blipFill>
          <a:blip r:embed="rId3"/>
          <a:stretch>
            <a:fillRect/>
          </a:stretch>
        </p:blipFill>
        <p:spPr>
          <a:xfrm>
            <a:off x="2388354" y="852563"/>
            <a:ext cx="4989446" cy="3083134"/>
          </a:xfrm>
          <a:prstGeom prst="rect">
            <a:avLst/>
          </a:prstGeom>
        </p:spPr>
      </p:pic>
      <p:sp>
        <p:nvSpPr>
          <p:cNvPr id="12" name="Rectangle 11">
            <a:extLst>
              <a:ext uri="{FF2B5EF4-FFF2-40B4-BE49-F238E27FC236}">
                <a16:creationId xmlns:a16="http://schemas.microsoft.com/office/drawing/2014/main" id="{C1AD5951-3CCB-4989-9187-B6AEE3EF32EA}"/>
              </a:ext>
            </a:extLst>
          </p:cNvPr>
          <p:cNvSpPr/>
          <p:nvPr/>
        </p:nvSpPr>
        <p:spPr>
          <a:xfrm>
            <a:off x="2800511" y="3798819"/>
            <a:ext cx="1616484" cy="1682462"/>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Processor</a:t>
            </a:r>
          </a:p>
        </p:txBody>
      </p:sp>
      <p:cxnSp>
        <p:nvCxnSpPr>
          <p:cNvPr id="13" name="Straight Arrow Connector 12">
            <a:extLst>
              <a:ext uri="{FF2B5EF4-FFF2-40B4-BE49-F238E27FC236}">
                <a16:creationId xmlns:a16="http://schemas.microsoft.com/office/drawing/2014/main" id="{DA5BAFCC-0641-4D28-90F6-36CBAA94C883}"/>
              </a:ext>
            </a:extLst>
          </p:cNvPr>
          <p:cNvCxnSpPr/>
          <p:nvPr/>
        </p:nvCxnSpPr>
        <p:spPr>
          <a:xfrm>
            <a:off x="4416995" y="4491598"/>
            <a:ext cx="4102514" cy="0"/>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sp>
        <p:nvSpPr>
          <p:cNvPr id="14" name="TextBox 13">
            <a:extLst>
              <a:ext uri="{FF2B5EF4-FFF2-40B4-BE49-F238E27FC236}">
                <a16:creationId xmlns:a16="http://schemas.microsoft.com/office/drawing/2014/main" id="{E570CB76-4811-41A7-84ED-DB309894E75E}"/>
              </a:ext>
            </a:extLst>
          </p:cNvPr>
          <p:cNvSpPr txBox="1"/>
          <p:nvPr/>
        </p:nvSpPr>
        <p:spPr>
          <a:xfrm>
            <a:off x="7490025" y="4226368"/>
            <a:ext cx="1331711" cy="369332"/>
          </a:xfrm>
          <a:prstGeom prst="rect">
            <a:avLst/>
          </a:prstGeom>
          <a:noFill/>
        </p:spPr>
        <p:txBody>
          <a:bodyPr wrap="none" rtlCol="0">
            <a:spAutoFit/>
          </a:bodyPr>
          <a:lstStyle/>
          <a:p>
            <a:r>
              <a:rPr lang="en-US" dirty="0"/>
              <a:t>System Bus</a:t>
            </a:r>
          </a:p>
        </p:txBody>
      </p:sp>
      <p:sp>
        <p:nvSpPr>
          <p:cNvPr id="15" name="Rectangle 14">
            <a:extLst>
              <a:ext uri="{FF2B5EF4-FFF2-40B4-BE49-F238E27FC236}">
                <a16:creationId xmlns:a16="http://schemas.microsoft.com/office/drawing/2014/main" id="{72780CE5-0DF4-4E04-8DE4-2769BC44548A}"/>
              </a:ext>
            </a:extLst>
          </p:cNvPr>
          <p:cNvSpPr/>
          <p:nvPr/>
        </p:nvSpPr>
        <p:spPr>
          <a:xfrm>
            <a:off x="4639674" y="5283346"/>
            <a:ext cx="989684" cy="882467"/>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Memory</a:t>
            </a:r>
          </a:p>
        </p:txBody>
      </p:sp>
      <p:cxnSp>
        <p:nvCxnSpPr>
          <p:cNvPr id="16" name="Straight Arrow Connector 15">
            <a:extLst>
              <a:ext uri="{FF2B5EF4-FFF2-40B4-BE49-F238E27FC236}">
                <a16:creationId xmlns:a16="http://schemas.microsoft.com/office/drawing/2014/main" id="{F4EEC073-9FCD-4835-8BC7-E785F81F5717}"/>
              </a:ext>
            </a:extLst>
          </p:cNvPr>
          <p:cNvCxnSpPr>
            <a:cxnSpLocks/>
            <a:endCxn id="15" idx="0"/>
          </p:cNvCxnSpPr>
          <p:nvPr/>
        </p:nvCxnSpPr>
        <p:spPr>
          <a:xfrm>
            <a:off x="5134516" y="4491599"/>
            <a:ext cx="0" cy="791747"/>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7" name="Rectangle 16">
            <a:extLst>
              <a:ext uri="{FF2B5EF4-FFF2-40B4-BE49-F238E27FC236}">
                <a16:creationId xmlns:a16="http://schemas.microsoft.com/office/drawing/2014/main" id="{2CEE14CF-5749-4A82-B340-8DD948860075}"/>
              </a:ext>
            </a:extLst>
          </p:cNvPr>
          <p:cNvSpPr/>
          <p:nvPr/>
        </p:nvSpPr>
        <p:spPr>
          <a:xfrm>
            <a:off x="6140695" y="5283346"/>
            <a:ext cx="989684" cy="882467"/>
          </a:xfrm>
          <a:prstGeom prst="rect">
            <a:avLst/>
          </a:prstGeom>
          <a:solidFill>
            <a:schemeClr val="accent6">
              <a:lumMod val="50000"/>
            </a:schemeClr>
          </a:solidFill>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solidFill>
                  <a:schemeClr val="bg1"/>
                </a:solidFill>
              </a:rPr>
              <a:t>DMA Controller</a:t>
            </a:r>
          </a:p>
        </p:txBody>
      </p:sp>
      <p:cxnSp>
        <p:nvCxnSpPr>
          <p:cNvPr id="18" name="Straight Arrow Connector 17">
            <a:extLst>
              <a:ext uri="{FF2B5EF4-FFF2-40B4-BE49-F238E27FC236}">
                <a16:creationId xmlns:a16="http://schemas.microsoft.com/office/drawing/2014/main" id="{8FC5E93A-EDA4-4074-95DF-E38E2D55341E}"/>
              </a:ext>
            </a:extLst>
          </p:cNvPr>
          <p:cNvCxnSpPr>
            <a:cxnSpLocks/>
          </p:cNvCxnSpPr>
          <p:nvPr/>
        </p:nvCxnSpPr>
        <p:spPr>
          <a:xfrm>
            <a:off x="6635537" y="4491598"/>
            <a:ext cx="0" cy="791747"/>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9" name="Rectangle 18">
            <a:extLst>
              <a:ext uri="{FF2B5EF4-FFF2-40B4-BE49-F238E27FC236}">
                <a16:creationId xmlns:a16="http://schemas.microsoft.com/office/drawing/2014/main" id="{0C7ACA54-C9D9-47B3-8768-406AAF4C5D1B}"/>
              </a:ext>
            </a:extLst>
          </p:cNvPr>
          <p:cNvSpPr/>
          <p:nvPr/>
        </p:nvSpPr>
        <p:spPr>
          <a:xfrm>
            <a:off x="7625221" y="5283346"/>
            <a:ext cx="989684" cy="882467"/>
          </a:xfrm>
          <a:prstGeom prst="rect">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Peripheral 1</a:t>
            </a:r>
          </a:p>
        </p:txBody>
      </p:sp>
      <p:cxnSp>
        <p:nvCxnSpPr>
          <p:cNvPr id="20" name="Straight Arrow Connector 19">
            <a:extLst>
              <a:ext uri="{FF2B5EF4-FFF2-40B4-BE49-F238E27FC236}">
                <a16:creationId xmlns:a16="http://schemas.microsoft.com/office/drawing/2014/main" id="{274E1DEE-6406-429B-8825-D71CC9AE1674}"/>
              </a:ext>
            </a:extLst>
          </p:cNvPr>
          <p:cNvCxnSpPr>
            <a:cxnSpLocks/>
            <a:stCxn id="17" idx="3"/>
            <a:endCxn id="19" idx="1"/>
          </p:cNvCxnSpPr>
          <p:nvPr/>
        </p:nvCxnSpPr>
        <p:spPr>
          <a:xfrm>
            <a:off x="7130379" y="5724579"/>
            <a:ext cx="494842" cy="0"/>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E569462F-3E23-4F0E-9FE2-84776B753F98}"/>
              </a:ext>
            </a:extLst>
          </p:cNvPr>
          <p:cNvSpPr txBox="1"/>
          <p:nvPr/>
        </p:nvSpPr>
        <p:spPr>
          <a:xfrm>
            <a:off x="5297639" y="6201762"/>
            <a:ext cx="2856167" cy="369332"/>
          </a:xfrm>
          <a:prstGeom prst="rect">
            <a:avLst/>
          </a:prstGeom>
          <a:noFill/>
        </p:spPr>
        <p:txBody>
          <a:bodyPr wrap="none" rtlCol="0">
            <a:spAutoFit/>
          </a:bodyPr>
          <a:lstStyle/>
          <a:p>
            <a:r>
              <a:rPr lang="en-US" dirty="0"/>
              <a:t>Target System architecture</a:t>
            </a:r>
          </a:p>
        </p:txBody>
      </p:sp>
      <p:cxnSp>
        <p:nvCxnSpPr>
          <p:cNvPr id="5" name="Straight Arrow Connector 4">
            <a:extLst>
              <a:ext uri="{FF2B5EF4-FFF2-40B4-BE49-F238E27FC236}">
                <a16:creationId xmlns:a16="http://schemas.microsoft.com/office/drawing/2014/main" id="{F33F0B66-C9D4-44D5-9427-9A5CB00FC8D8}"/>
              </a:ext>
            </a:extLst>
          </p:cNvPr>
          <p:cNvCxnSpPr>
            <a:cxnSpLocks/>
            <a:stCxn id="7" idx="1"/>
          </p:cNvCxnSpPr>
          <p:nvPr/>
        </p:nvCxnSpPr>
        <p:spPr>
          <a:xfrm flipH="1">
            <a:off x="6635538" y="2941984"/>
            <a:ext cx="1591794" cy="2017643"/>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D623F998-ACFA-4C4E-89C2-F99BD372446C}"/>
              </a:ext>
            </a:extLst>
          </p:cNvPr>
          <p:cNvCxnSpPr>
            <a:cxnSpLocks/>
            <a:stCxn id="7" idx="1"/>
          </p:cNvCxnSpPr>
          <p:nvPr/>
        </p:nvCxnSpPr>
        <p:spPr>
          <a:xfrm flipH="1" flipV="1">
            <a:off x="7010400" y="1570383"/>
            <a:ext cx="1216932" cy="137160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DDB6CDDD-4FAC-4300-A0DF-B0CC77B649F2}"/>
              </a:ext>
            </a:extLst>
          </p:cNvPr>
          <p:cNvSpPr txBox="1"/>
          <p:nvPr/>
        </p:nvSpPr>
        <p:spPr>
          <a:xfrm>
            <a:off x="8227333" y="2480318"/>
            <a:ext cx="2491131" cy="923330"/>
          </a:xfrm>
          <a:prstGeom prst="rect">
            <a:avLst/>
          </a:prstGeom>
          <a:noFill/>
          <a:ln>
            <a:solidFill>
              <a:srgbClr val="FF0000"/>
            </a:solidFill>
          </a:ln>
        </p:spPr>
        <p:txBody>
          <a:bodyPr wrap="none" rtlCol="0">
            <a:spAutoFit/>
          </a:bodyPr>
          <a:lstStyle/>
          <a:p>
            <a:r>
              <a:rPr lang="en-US" dirty="0"/>
              <a:t>Read interface to </a:t>
            </a:r>
          </a:p>
          <a:p>
            <a:r>
              <a:rPr lang="en-US" dirty="0"/>
              <a:t>memory. Follows AXI4 </a:t>
            </a:r>
          </a:p>
          <a:p>
            <a:r>
              <a:rPr lang="en-US" dirty="0"/>
              <a:t>full protocol</a:t>
            </a:r>
          </a:p>
        </p:txBody>
      </p:sp>
      <p:sp>
        <p:nvSpPr>
          <p:cNvPr id="2" name="TextBox 1">
            <a:extLst>
              <a:ext uri="{FF2B5EF4-FFF2-40B4-BE49-F238E27FC236}">
                <a16:creationId xmlns:a16="http://schemas.microsoft.com/office/drawing/2014/main" id="{7B116B5B-B1B5-7A57-7FAF-EE7B1B184710}"/>
              </a:ext>
            </a:extLst>
          </p:cNvPr>
          <p:cNvSpPr txBox="1"/>
          <p:nvPr/>
        </p:nvSpPr>
        <p:spPr>
          <a:xfrm>
            <a:off x="300040" y="391682"/>
            <a:ext cx="6617425" cy="584775"/>
          </a:xfrm>
          <a:prstGeom prst="rect">
            <a:avLst/>
          </a:prstGeom>
          <a:noFill/>
        </p:spPr>
        <p:txBody>
          <a:bodyPr wrap="square" rtlCol="0">
            <a:spAutoFit/>
          </a:bodyPr>
          <a:lstStyle/>
          <a:p>
            <a:r>
              <a:rPr lang="en-US" sz="3200" b="1" dirty="0">
                <a:latin typeface="Helvetica" panose="020B0604020202020204" pitchFamily="34" charset="0"/>
                <a:cs typeface="Helvetica" panose="020B0604020202020204" pitchFamily="34" charset="0"/>
              </a:rPr>
              <a:t>Xilinx DMA IP (Xilinx AXI DMA)</a:t>
            </a:r>
            <a:endParaRPr lang="en-IN" sz="3200" b="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4229827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ABEABC-1C7B-470D-91C3-C8D55AFAACE2}" type="slidenum">
              <a:rPr lang="en-SG" sz="1200">
                <a:solidFill>
                  <a:schemeClr val="tx1">
                    <a:tint val="75000"/>
                  </a:schemeClr>
                </a:solidFill>
              </a:rPr>
              <a:pPr/>
              <a:t>24</a:t>
            </a:fld>
            <a:endParaRPr lang="en-SG" sz="1200" dirty="0">
              <a:solidFill>
                <a:schemeClr val="tx1">
                  <a:tint val="75000"/>
                </a:schemeClr>
              </a:solidFill>
            </a:endParaRPr>
          </a:p>
        </p:txBody>
      </p:sp>
      <p:pic>
        <p:nvPicPr>
          <p:cNvPr id="3" name="Picture 2">
            <a:extLst>
              <a:ext uri="{FF2B5EF4-FFF2-40B4-BE49-F238E27FC236}">
                <a16:creationId xmlns:a16="http://schemas.microsoft.com/office/drawing/2014/main" id="{6213E39E-CBD8-41A7-8C23-68B9A726C09A}"/>
              </a:ext>
            </a:extLst>
          </p:cNvPr>
          <p:cNvPicPr>
            <a:picLocks noChangeAspect="1"/>
          </p:cNvPicPr>
          <p:nvPr/>
        </p:nvPicPr>
        <p:blipFill>
          <a:blip r:embed="rId3"/>
          <a:stretch>
            <a:fillRect/>
          </a:stretch>
        </p:blipFill>
        <p:spPr>
          <a:xfrm>
            <a:off x="2388354" y="852563"/>
            <a:ext cx="4989446" cy="3083134"/>
          </a:xfrm>
          <a:prstGeom prst="rect">
            <a:avLst/>
          </a:prstGeom>
        </p:spPr>
      </p:pic>
      <p:sp>
        <p:nvSpPr>
          <p:cNvPr id="12" name="Rectangle 11">
            <a:extLst>
              <a:ext uri="{FF2B5EF4-FFF2-40B4-BE49-F238E27FC236}">
                <a16:creationId xmlns:a16="http://schemas.microsoft.com/office/drawing/2014/main" id="{C1AD5951-3CCB-4989-9187-B6AEE3EF32EA}"/>
              </a:ext>
            </a:extLst>
          </p:cNvPr>
          <p:cNvSpPr/>
          <p:nvPr/>
        </p:nvSpPr>
        <p:spPr>
          <a:xfrm>
            <a:off x="2800511" y="3798819"/>
            <a:ext cx="1616484" cy="1682462"/>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Processor</a:t>
            </a:r>
          </a:p>
        </p:txBody>
      </p:sp>
      <p:cxnSp>
        <p:nvCxnSpPr>
          <p:cNvPr id="13" name="Straight Arrow Connector 12">
            <a:extLst>
              <a:ext uri="{FF2B5EF4-FFF2-40B4-BE49-F238E27FC236}">
                <a16:creationId xmlns:a16="http://schemas.microsoft.com/office/drawing/2014/main" id="{DA5BAFCC-0641-4D28-90F6-36CBAA94C883}"/>
              </a:ext>
            </a:extLst>
          </p:cNvPr>
          <p:cNvCxnSpPr/>
          <p:nvPr/>
        </p:nvCxnSpPr>
        <p:spPr>
          <a:xfrm>
            <a:off x="4416995" y="4491598"/>
            <a:ext cx="4102514" cy="0"/>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sp>
        <p:nvSpPr>
          <p:cNvPr id="14" name="TextBox 13">
            <a:extLst>
              <a:ext uri="{FF2B5EF4-FFF2-40B4-BE49-F238E27FC236}">
                <a16:creationId xmlns:a16="http://schemas.microsoft.com/office/drawing/2014/main" id="{E570CB76-4811-41A7-84ED-DB309894E75E}"/>
              </a:ext>
            </a:extLst>
          </p:cNvPr>
          <p:cNvSpPr txBox="1"/>
          <p:nvPr/>
        </p:nvSpPr>
        <p:spPr>
          <a:xfrm>
            <a:off x="7490025" y="4226368"/>
            <a:ext cx="1331711" cy="369332"/>
          </a:xfrm>
          <a:prstGeom prst="rect">
            <a:avLst/>
          </a:prstGeom>
          <a:noFill/>
        </p:spPr>
        <p:txBody>
          <a:bodyPr wrap="none" rtlCol="0">
            <a:spAutoFit/>
          </a:bodyPr>
          <a:lstStyle/>
          <a:p>
            <a:r>
              <a:rPr lang="en-US" dirty="0"/>
              <a:t>System Bus</a:t>
            </a:r>
          </a:p>
        </p:txBody>
      </p:sp>
      <p:sp>
        <p:nvSpPr>
          <p:cNvPr id="15" name="Rectangle 14">
            <a:extLst>
              <a:ext uri="{FF2B5EF4-FFF2-40B4-BE49-F238E27FC236}">
                <a16:creationId xmlns:a16="http://schemas.microsoft.com/office/drawing/2014/main" id="{72780CE5-0DF4-4E04-8DE4-2769BC44548A}"/>
              </a:ext>
            </a:extLst>
          </p:cNvPr>
          <p:cNvSpPr/>
          <p:nvPr/>
        </p:nvSpPr>
        <p:spPr>
          <a:xfrm>
            <a:off x="4639674" y="5283346"/>
            <a:ext cx="989684" cy="882467"/>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Memory</a:t>
            </a:r>
          </a:p>
        </p:txBody>
      </p:sp>
      <p:cxnSp>
        <p:nvCxnSpPr>
          <p:cNvPr id="16" name="Straight Arrow Connector 15">
            <a:extLst>
              <a:ext uri="{FF2B5EF4-FFF2-40B4-BE49-F238E27FC236}">
                <a16:creationId xmlns:a16="http://schemas.microsoft.com/office/drawing/2014/main" id="{F4EEC073-9FCD-4835-8BC7-E785F81F5717}"/>
              </a:ext>
            </a:extLst>
          </p:cNvPr>
          <p:cNvCxnSpPr>
            <a:cxnSpLocks/>
            <a:endCxn id="15" idx="0"/>
          </p:cNvCxnSpPr>
          <p:nvPr/>
        </p:nvCxnSpPr>
        <p:spPr>
          <a:xfrm>
            <a:off x="5134516" y="4491599"/>
            <a:ext cx="0" cy="791747"/>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7" name="Rectangle 16">
            <a:extLst>
              <a:ext uri="{FF2B5EF4-FFF2-40B4-BE49-F238E27FC236}">
                <a16:creationId xmlns:a16="http://schemas.microsoft.com/office/drawing/2014/main" id="{2CEE14CF-5749-4A82-B340-8DD948860075}"/>
              </a:ext>
            </a:extLst>
          </p:cNvPr>
          <p:cNvSpPr/>
          <p:nvPr/>
        </p:nvSpPr>
        <p:spPr>
          <a:xfrm>
            <a:off x="6140695" y="5283346"/>
            <a:ext cx="989684" cy="882467"/>
          </a:xfrm>
          <a:prstGeom prst="rect">
            <a:avLst/>
          </a:prstGeom>
          <a:solidFill>
            <a:schemeClr val="accent6">
              <a:lumMod val="50000"/>
            </a:schemeClr>
          </a:solidFill>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solidFill>
                  <a:schemeClr val="bg1"/>
                </a:solidFill>
              </a:rPr>
              <a:t>DMA Controller</a:t>
            </a:r>
          </a:p>
        </p:txBody>
      </p:sp>
      <p:cxnSp>
        <p:nvCxnSpPr>
          <p:cNvPr id="18" name="Straight Arrow Connector 17">
            <a:extLst>
              <a:ext uri="{FF2B5EF4-FFF2-40B4-BE49-F238E27FC236}">
                <a16:creationId xmlns:a16="http://schemas.microsoft.com/office/drawing/2014/main" id="{8FC5E93A-EDA4-4074-95DF-E38E2D55341E}"/>
              </a:ext>
            </a:extLst>
          </p:cNvPr>
          <p:cNvCxnSpPr>
            <a:cxnSpLocks/>
          </p:cNvCxnSpPr>
          <p:nvPr/>
        </p:nvCxnSpPr>
        <p:spPr>
          <a:xfrm>
            <a:off x="6635537" y="4491598"/>
            <a:ext cx="0" cy="791747"/>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9" name="Rectangle 18">
            <a:extLst>
              <a:ext uri="{FF2B5EF4-FFF2-40B4-BE49-F238E27FC236}">
                <a16:creationId xmlns:a16="http://schemas.microsoft.com/office/drawing/2014/main" id="{0C7ACA54-C9D9-47B3-8768-406AAF4C5D1B}"/>
              </a:ext>
            </a:extLst>
          </p:cNvPr>
          <p:cNvSpPr/>
          <p:nvPr/>
        </p:nvSpPr>
        <p:spPr>
          <a:xfrm>
            <a:off x="7625221" y="5283346"/>
            <a:ext cx="989684" cy="882467"/>
          </a:xfrm>
          <a:prstGeom prst="rect">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Peripheral 1</a:t>
            </a:r>
          </a:p>
        </p:txBody>
      </p:sp>
      <p:cxnSp>
        <p:nvCxnSpPr>
          <p:cNvPr id="20" name="Straight Arrow Connector 19">
            <a:extLst>
              <a:ext uri="{FF2B5EF4-FFF2-40B4-BE49-F238E27FC236}">
                <a16:creationId xmlns:a16="http://schemas.microsoft.com/office/drawing/2014/main" id="{274E1DEE-6406-429B-8825-D71CC9AE1674}"/>
              </a:ext>
            </a:extLst>
          </p:cNvPr>
          <p:cNvCxnSpPr>
            <a:cxnSpLocks/>
            <a:stCxn id="17" idx="3"/>
            <a:endCxn id="19" idx="1"/>
          </p:cNvCxnSpPr>
          <p:nvPr/>
        </p:nvCxnSpPr>
        <p:spPr>
          <a:xfrm>
            <a:off x="7130379" y="5724579"/>
            <a:ext cx="494842" cy="0"/>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E569462F-3E23-4F0E-9FE2-84776B753F98}"/>
              </a:ext>
            </a:extLst>
          </p:cNvPr>
          <p:cNvSpPr txBox="1"/>
          <p:nvPr/>
        </p:nvSpPr>
        <p:spPr>
          <a:xfrm>
            <a:off x="5297639" y="6201762"/>
            <a:ext cx="2856167" cy="369332"/>
          </a:xfrm>
          <a:prstGeom prst="rect">
            <a:avLst/>
          </a:prstGeom>
          <a:noFill/>
        </p:spPr>
        <p:txBody>
          <a:bodyPr wrap="none" rtlCol="0">
            <a:spAutoFit/>
          </a:bodyPr>
          <a:lstStyle/>
          <a:p>
            <a:r>
              <a:rPr lang="en-US" dirty="0"/>
              <a:t>Target System architecture</a:t>
            </a:r>
          </a:p>
        </p:txBody>
      </p:sp>
      <p:cxnSp>
        <p:nvCxnSpPr>
          <p:cNvPr id="5" name="Straight Arrow Connector 4">
            <a:extLst>
              <a:ext uri="{FF2B5EF4-FFF2-40B4-BE49-F238E27FC236}">
                <a16:creationId xmlns:a16="http://schemas.microsoft.com/office/drawing/2014/main" id="{F33F0B66-C9D4-44D5-9427-9A5CB00FC8D8}"/>
              </a:ext>
            </a:extLst>
          </p:cNvPr>
          <p:cNvCxnSpPr>
            <a:cxnSpLocks/>
            <a:stCxn id="7" idx="1"/>
          </p:cNvCxnSpPr>
          <p:nvPr/>
        </p:nvCxnSpPr>
        <p:spPr>
          <a:xfrm flipH="1">
            <a:off x="6635538" y="3080484"/>
            <a:ext cx="1591794" cy="1879143"/>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D623F998-ACFA-4C4E-89C2-F99BD372446C}"/>
              </a:ext>
            </a:extLst>
          </p:cNvPr>
          <p:cNvCxnSpPr>
            <a:cxnSpLocks/>
            <a:stCxn id="7" idx="1"/>
          </p:cNvCxnSpPr>
          <p:nvPr/>
        </p:nvCxnSpPr>
        <p:spPr>
          <a:xfrm flipH="1" flipV="1">
            <a:off x="2975114" y="1639959"/>
            <a:ext cx="5252219" cy="1440524"/>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DDB6CDDD-4FAC-4300-A0DF-B0CC77B649F2}"/>
              </a:ext>
            </a:extLst>
          </p:cNvPr>
          <p:cNvSpPr txBox="1"/>
          <p:nvPr/>
        </p:nvSpPr>
        <p:spPr>
          <a:xfrm>
            <a:off x="8227333" y="2480319"/>
            <a:ext cx="2676117" cy="1200329"/>
          </a:xfrm>
          <a:prstGeom prst="rect">
            <a:avLst/>
          </a:prstGeom>
          <a:noFill/>
          <a:ln>
            <a:solidFill>
              <a:srgbClr val="FF0000"/>
            </a:solidFill>
          </a:ln>
        </p:spPr>
        <p:txBody>
          <a:bodyPr wrap="none" rtlCol="0">
            <a:spAutoFit/>
          </a:bodyPr>
          <a:lstStyle/>
          <a:p>
            <a:r>
              <a:rPr lang="en-US" dirty="0"/>
              <a:t>Interface for configuring</a:t>
            </a:r>
          </a:p>
          <a:p>
            <a:r>
              <a:rPr lang="en-US" dirty="0"/>
              <a:t>DMA controller from the</a:t>
            </a:r>
          </a:p>
          <a:p>
            <a:r>
              <a:rPr lang="en-US" dirty="0"/>
              <a:t>processor. Follows AXI4-</a:t>
            </a:r>
          </a:p>
          <a:p>
            <a:r>
              <a:rPr lang="en-US" dirty="0"/>
              <a:t>Lite protocol</a:t>
            </a:r>
          </a:p>
        </p:txBody>
      </p:sp>
      <p:sp>
        <p:nvSpPr>
          <p:cNvPr id="2" name="TextBox 1">
            <a:extLst>
              <a:ext uri="{FF2B5EF4-FFF2-40B4-BE49-F238E27FC236}">
                <a16:creationId xmlns:a16="http://schemas.microsoft.com/office/drawing/2014/main" id="{DEB55701-5385-0429-F328-4CEA797FB0CB}"/>
              </a:ext>
            </a:extLst>
          </p:cNvPr>
          <p:cNvSpPr txBox="1"/>
          <p:nvPr/>
        </p:nvSpPr>
        <p:spPr>
          <a:xfrm>
            <a:off x="300040" y="391682"/>
            <a:ext cx="6617425" cy="584775"/>
          </a:xfrm>
          <a:prstGeom prst="rect">
            <a:avLst/>
          </a:prstGeom>
          <a:noFill/>
        </p:spPr>
        <p:txBody>
          <a:bodyPr wrap="square" rtlCol="0">
            <a:spAutoFit/>
          </a:bodyPr>
          <a:lstStyle/>
          <a:p>
            <a:r>
              <a:rPr lang="en-US" sz="3200" b="1" dirty="0">
                <a:latin typeface="Helvetica" panose="020B0604020202020204" pitchFamily="34" charset="0"/>
                <a:cs typeface="Helvetica" panose="020B0604020202020204" pitchFamily="34" charset="0"/>
              </a:rPr>
              <a:t>Xilinx DMA IP (Xilinx AXI DMA)</a:t>
            </a:r>
            <a:endParaRPr lang="en-IN" sz="3200" b="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2659835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ABEABC-1C7B-470D-91C3-C8D55AFAACE2}" type="slidenum">
              <a:rPr lang="en-SG" sz="1200">
                <a:solidFill>
                  <a:schemeClr val="tx1">
                    <a:tint val="75000"/>
                  </a:schemeClr>
                </a:solidFill>
              </a:rPr>
              <a:pPr/>
              <a:t>25</a:t>
            </a:fld>
            <a:endParaRPr lang="en-SG" sz="1200" dirty="0">
              <a:solidFill>
                <a:schemeClr val="tx1">
                  <a:tint val="75000"/>
                </a:schemeClr>
              </a:solidFill>
            </a:endParaRPr>
          </a:p>
        </p:txBody>
      </p:sp>
      <p:pic>
        <p:nvPicPr>
          <p:cNvPr id="3" name="Picture 2">
            <a:extLst>
              <a:ext uri="{FF2B5EF4-FFF2-40B4-BE49-F238E27FC236}">
                <a16:creationId xmlns:a16="http://schemas.microsoft.com/office/drawing/2014/main" id="{6213E39E-CBD8-41A7-8C23-68B9A726C09A}"/>
              </a:ext>
            </a:extLst>
          </p:cNvPr>
          <p:cNvPicPr>
            <a:picLocks noChangeAspect="1"/>
          </p:cNvPicPr>
          <p:nvPr/>
        </p:nvPicPr>
        <p:blipFill>
          <a:blip r:embed="rId3"/>
          <a:stretch>
            <a:fillRect/>
          </a:stretch>
        </p:blipFill>
        <p:spPr>
          <a:xfrm>
            <a:off x="2388354" y="1182172"/>
            <a:ext cx="4989446" cy="3083134"/>
          </a:xfrm>
          <a:prstGeom prst="rect">
            <a:avLst/>
          </a:prstGeom>
        </p:spPr>
      </p:pic>
      <p:sp>
        <p:nvSpPr>
          <p:cNvPr id="12" name="Rectangle 11">
            <a:extLst>
              <a:ext uri="{FF2B5EF4-FFF2-40B4-BE49-F238E27FC236}">
                <a16:creationId xmlns:a16="http://schemas.microsoft.com/office/drawing/2014/main" id="{C1AD5951-3CCB-4989-9187-B6AEE3EF32EA}"/>
              </a:ext>
            </a:extLst>
          </p:cNvPr>
          <p:cNvSpPr/>
          <p:nvPr/>
        </p:nvSpPr>
        <p:spPr>
          <a:xfrm>
            <a:off x="2800511" y="4128428"/>
            <a:ext cx="1616484" cy="1682462"/>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Processor</a:t>
            </a:r>
          </a:p>
        </p:txBody>
      </p:sp>
      <p:cxnSp>
        <p:nvCxnSpPr>
          <p:cNvPr id="13" name="Straight Arrow Connector 12">
            <a:extLst>
              <a:ext uri="{FF2B5EF4-FFF2-40B4-BE49-F238E27FC236}">
                <a16:creationId xmlns:a16="http://schemas.microsoft.com/office/drawing/2014/main" id="{DA5BAFCC-0641-4D28-90F6-36CBAA94C883}"/>
              </a:ext>
            </a:extLst>
          </p:cNvPr>
          <p:cNvCxnSpPr/>
          <p:nvPr/>
        </p:nvCxnSpPr>
        <p:spPr>
          <a:xfrm>
            <a:off x="4416995" y="4821207"/>
            <a:ext cx="4102514" cy="0"/>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sp>
        <p:nvSpPr>
          <p:cNvPr id="14" name="TextBox 13">
            <a:extLst>
              <a:ext uri="{FF2B5EF4-FFF2-40B4-BE49-F238E27FC236}">
                <a16:creationId xmlns:a16="http://schemas.microsoft.com/office/drawing/2014/main" id="{E570CB76-4811-41A7-84ED-DB309894E75E}"/>
              </a:ext>
            </a:extLst>
          </p:cNvPr>
          <p:cNvSpPr txBox="1"/>
          <p:nvPr/>
        </p:nvSpPr>
        <p:spPr>
          <a:xfrm>
            <a:off x="7490025" y="4555977"/>
            <a:ext cx="1331711" cy="369332"/>
          </a:xfrm>
          <a:prstGeom prst="rect">
            <a:avLst/>
          </a:prstGeom>
          <a:noFill/>
        </p:spPr>
        <p:txBody>
          <a:bodyPr wrap="none" rtlCol="0">
            <a:spAutoFit/>
          </a:bodyPr>
          <a:lstStyle/>
          <a:p>
            <a:r>
              <a:rPr lang="en-US" dirty="0"/>
              <a:t>System Bus</a:t>
            </a:r>
          </a:p>
        </p:txBody>
      </p:sp>
      <p:sp>
        <p:nvSpPr>
          <p:cNvPr id="15" name="Rectangle 14">
            <a:extLst>
              <a:ext uri="{FF2B5EF4-FFF2-40B4-BE49-F238E27FC236}">
                <a16:creationId xmlns:a16="http://schemas.microsoft.com/office/drawing/2014/main" id="{72780CE5-0DF4-4E04-8DE4-2769BC44548A}"/>
              </a:ext>
            </a:extLst>
          </p:cNvPr>
          <p:cNvSpPr/>
          <p:nvPr/>
        </p:nvSpPr>
        <p:spPr>
          <a:xfrm>
            <a:off x="4639674" y="5612955"/>
            <a:ext cx="989684" cy="882467"/>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Memory</a:t>
            </a:r>
          </a:p>
        </p:txBody>
      </p:sp>
      <p:cxnSp>
        <p:nvCxnSpPr>
          <p:cNvPr id="16" name="Straight Arrow Connector 15">
            <a:extLst>
              <a:ext uri="{FF2B5EF4-FFF2-40B4-BE49-F238E27FC236}">
                <a16:creationId xmlns:a16="http://schemas.microsoft.com/office/drawing/2014/main" id="{F4EEC073-9FCD-4835-8BC7-E785F81F5717}"/>
              </a:ext>
            </a:extLst>
          </p:cNvPr>
          <p:cNvCxnSpPr>
            <a:cxnSpLocks/>
            <a:endCxn id="15" idx="0"/>
          </p:cNvCxnSpPr>
          <p:nvPr/>
        </p:nvCxnSpPr>
        <p:spPr>
          <a:xfrm>
            <a:off x="5134516" y="4821208"/>
            <a:ext cx="0" cy="791747"/>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7" name="Rectangle 16">
            <a:extLst>
              <a:ext uri="{FF2B5EF4-FFF2-40B4-BE49-F238E27FC236}">
                <a16:creationId xmlns:a16="http://schemas.microsoft.com/office/drawing/2014/main" id="{2CEE14CF-5749-4A82-B340-8DD948860075}"/>
              </a:ext>
            </a:extLst>
          </p:cNvPr>
          <p:cNvSpPr/>
          <p:nvPr/>
        </p:nvSpPr>
        <p:spPr>
          <a:xfrm>
            <a:off x="6140695" y="5612955"/>
            <a:ext cx="989684" cy="882467"/>
          </a:xfrm>
          <a:prstGeom prst="rect">
            <a:avLst/>
          </a:prstGeom>
          <a:solidFill>
            <a:schemeClr val="accent6">
              <a:lumMod val="50000"/>
            </a:schemeClr>
          </a:solidFill>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solidFill>
                  <a:schemeClr val="bg1"/>
                </a:solidFill>
              </a:rPr>
              <a:t>DMA Controller</a:t>
            </a:r>
          </a:p>
        </p:txBody>
      </p:sp>
      <p:cxnSp>
        <p:nvCxnSpPr>
          <p:cNvPr id="18" name="Straight Arrow Connector 17">
            <a:extLst>
              <a:ext uri="{FF2B5EF4-FFF2-40B4-BE49-F238E27FC236}">
                <a16:creationId xmlns:a16="http://schemas.microsoft.com/office/drawing/2014/main" id="{8FC5E93A-EDA4-4074-95DF-E38E2D55341E}"/>
              </a:ext>
            </a:extLst>
          </p:cNvPr>
          <p:cNvCxnSpPr>
            <a:cxnSpLocks/>
          </p:cNvCxnSpPr>
          <p:nvPr/>
        </p:nvCxnSpPr>
        <p:spPr>
          <a:xfrm>
            <a:off x="6635537" y="4821207"/>
            <a:ext cx="0" cy="791747"/>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9" name="Rectangle 18">
            <a:extLst>
              <a:ext uri="{FF2B5EF4-FFF2-40B4-BE49-F238E27FC236}">
                <a16:creationId xmlns:a16="http://schemas.microsoft.com/office/drawing/2014/main" id="{0C7ACA54-C9D9-47B3-8768-406AAF4C5D1B}"/>
              </a:ext>
            </a:extLst>
          </p:cNvPr>
          <p:cNvSpPr/>
          <p:nvPr/>
        </p:nvSpPr>
        <p:spPr>
          <a:xfrm>
            <a:off x="7625221" y="5612955"/>
            <a:ext cx="989684" cy="882467"/>
          </a:xfrm>
          <a:prstGeom prst="rect">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Peripheral 1</a:t>
            </a:r>
          </a:p>
        </p:txBody>
      </p:sp>
      <p:cxnSp>
        <p:nvCxnSpPr>
          <p:cNvPr id="20" name="Straight Arrow Connector 19">
            <a:extLst>
              <a:ext uri="{FF2B5EF4-FFF2-40B4-BE49-F238E27FC236}">
                <a16:creationId xmlns:a16="http://schemas.microsoft.com/office/drawing/2014/main" id="{274E1DEE-6406-429B-8825-D71CC9AE1674}"/>
              </a:ext>
            </a:extLst>
          </p:cNvPr>
          <p:cNvCxnSpPr>
            <a:cxnSpLocks/>
            <a:stCxn id="17" idx="3"/>
            <a:endCxn id="19" idx="1"/>
          </p:cNvCxnSpPr>
          <p:nvPr/>
        </p:nvCxnSpPr>
        <p:spPr>
          <a:xfrm>
            <a:off x="7130379" y="6054188"/>
            <a:ext cx="494842" cy="0"/>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E569462F-3E23-4F0E-9FE2-84776B753F98}"/>
              </a:ext>
            </a:extLst>
          </p:cNvPr>
          <p:cNvSpPr txBox="1"/>
          <p:nvPr/>
        </p:nvSpPr>
        <p:spPr>
          <a:xfrm>
            <a:off x="5297639" y="6531371"/>
            <a:ext cx="2856167" cy="369332"/>
          </a:xfrm>
          <a:prstGeom prst="rect">
            <a:avLst/>
          </a:prstGeom>
          <a:noFill/>
        </p:spPr>
        <p:txBody>
          <a:bodyPr wrap="none" rtlCol="0">
            <a:spAutoFit/>
          </a:bodyPr>
          <a:lstStyle/>
          <a:p>
            <a:r>
              <a:rPr lang="en-US" dirty="0"/>
              <a:t>Target System architecture</a:t>
            </a:r>
          </a:p>
        </p:txBody>
      </p:sp>
      <p:cxnSp>
        <p:nvCxnSpPr>
          <p:cNvPr id="21" name="Straight Arrow Connector 20">
            <a:extLst>
              <a:ext uri="{FF2B5EF4-FFF2-40B4-BE49-F238E27FC236}">
                <a16:creationId xmlns:a16="http://schemas.microsoft.com/office/drawing/2014/main" id="{D623F998-ACFA-4C4E-89C2-F99BD372446C}"/>
              </a:ext>
            </a:extLst>
          </p:cNvPr>
          <p:cNvCxnSpPr>
            <a:cxnSpLocks/>
          </p:cNvCxnSpPr>
          <p:nvPr/>
        </p:nvCxnSpPr>
        <p:spPr>
          <a:xfrm flipH="1" flipV="1">
            <a:off x="6930888" y="3399440"/>
            <a:ext cx="629064" cy="90812"/>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DDB6CDDD-4FAC-4300-A0DF-B0CC77B649F2}"/>
              </a:ext>
            </a:extLst>
          </p:cNvPr>
          <p:cNvSpPr txBox="1"/>
          <p:nvPr/>
        </p:nvSpPr>
        <p:spPr>
          <a:xfrm>
            <a:off x="7559952" y="2813228"/>
            <a:ext cx="3135602" cy="646331"/>
          </a:xfrm>
          <a:prstGeom prst="rect">
            <a:avLst/>
          </a:prstGeom>
          <a:noFill/>
          <a:ln>
            <a:solidFill>
              <a:srgbClr val="FF0000"/>
            </a:solidFill>
          </a:ln>
        </p:spPr>
        <p:txBody>
          <a:bodyPr wrap="none" rtlCol="0">
            <a:spAutoFit/>
          </a:bodyPr>
          <a:lstStyle/>
          <a:p>
            <a:r>
              <a:rPr lang="en-US" dirty="0"/>
              <a:t>Interrupt signals showing the</a:t>
            </a:r>
          </a:p>
          <a:p>
            <a:r>
              <a:rPr lang="en-US" dirty="0"/>
              <a:t>completion of data transfer</a:t>
            </a:r>
          </a:p>
        </p:txBody>
      </p:sp>
      <p:sp>
        <p:nvSpPr>
          <p:cNvPr id="2" name="TextBox 1">
            <a:extLst>
              <a:ext uri="{FF2B5EF4-FFF2-40B4-BE49-F238E27FC236}">
                <a16:creationId xmlns:a16="http://schemas.microsoft.com/office/drawing/2014/main" id="{7732A5A8-B601-D235-6C14-AA8D59921904}"/>
              </a:ext>
            </a:extLst>
          </p:cNvPr>
          <p:cNvSpPr txBox="1"/>
          <p:nvPr/>
        </p:nvSpPr>
        <p:spPr>
          <a:xfrm>
            <a:off x="300040" y="391682"/>
            <a:ext cx="6617425" cy="584775"/>
          </a:xfrm>
          <a:prstGeom prst="rect">
            <a:avLst/>
          </a:prstGeom>
          <a:noFill/>
        </p:spPr>
        <p:txBody>
          <a:bodyPr wrap="square" rtlCol="0">
            <a:spAutoFit/>
          </a:bodyPr>
          <a:lstStyle/>
          <a:p>
            <a:r>
              <a:rPr lang="en-US" sz="3200" b="1" dirty="0">
                <a:latin typeface="Helvetica" panose="020B0604020202020204" pitchFamily="34" charset="0"/>
                <a:cs typeface="Helvetica" panose="020B0604020202020204" pitchFamily="34" charset="0"/>
              </a:rPr>
              <a:t>Xilinx DMA IP (Xilinx AXI DMA)</a:t>
            </a:r>
            <a:endParaRPr lang="en-IN" sz="3200" b="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0982901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B944DEE-642B-BF85-541C-C5337982F41D}"/>
              </a:ext>
            </a:extLst>
          </p:cNvPr>
          <p:cNvSpPr>
            <a:spLocks noGrp="1"/>
          </p:cNvSpPr>
          <p:nvPr>
            <p:ph type="sldNum" sz="quarter" idx="12"/>
          </p:nvPr>
        </p:nvSpPr>
        <p:spPr/>
        <p:txBody>
          <a:bodyPr/>
          <a:lstStyle/>
          <a:p>
            <a:fld id="{5F44216D-285E-4743-ADC0-F517FFC76697}" type="slidenum">
              <a:rPr lang="en-US" smtClean="0"/>
              <a:t>26</a:t>
            </a:fld>
            <a:endParaRPr lang="en-US" dirty="0"/>
          </a:p>
        </p:txBody>
      </p:sp>
      <p:grpSp>
        <p:nvGrpSpPr>
          <p:cNvPr id="6" name="Group 5">
            <a:extLst>
              <a:ext uri="{FF2B5EF4-FFF2-40B4-BE49-F238E27FC236}">
                <a16:creationId xmlns:a16="http://schemas.microsoft.com/office/drawing/2014/main" id="{67428E99-0738-B463-DA6B-5A05F9F29FC0}"/>
              </a:ext>
            </a:extLst>
          </p:cNvPr>
          <p:cNvGrpSpPr/>
          <p:nvPr/>
        </p:nvGrpSpPr>
        <p:grpSpPr>
          <a:xfrm>
            <a:off x="2541282" y="305752"/>
            <a:ext cx="6875674" cy="6384638"/>
            <a:chOff x="3277000" y="988927"/>
            <a:chExt cx="5404237" cy="5018287"/>
          </a:xfrm>
        </p:grpSpPr>
        <p:sp>
          <p:nvSpPr>
            <p:cNvPr id="8" name="Freeform: Shape 7">
              <a:extLst>
                <a:ext uri="{FF2B5EF4-FFF2-40B4-BE49-F238E27FC236}">
                  <a16:creationId xmlns:a16="http://schemas.microsoft.com/office/drawing/2014/main" id="{0F25DA5B-445C-8CBE-738D-D2E7FEEB6654}"/>
                </a:ext>
              </a:extLst>
            </p:cNvPr>
            <p:cNvSpPr/>
            <p:nvPr/>
          </p:nvSpPr>
          <p:spPr>
            <a:xfrm>
              <a:off x="4154474" y="1033249"/>
              <a:ext cx="4335807" cy="4788773"/>
            </a:xfrm>
            <a:custGeom>
              <a:avLst/>
              <a:gdLst>
                <a:gd name="connsiteX0" fmla="*/ 1941526 w 4335807"/>
                <a:gd name="connsiteY0" fmla="*/ 0 h 4788773"/>
                <a:gd name="connsiteX1" fmla="*/ 89054 w 4335807"/>
                <a:gd name="connsiteY1" fmla="*/ 880136 h 4788773"/>
                <a:gd name="connsiteX2" fmla="*/ 151973 w 4335807"/>
                <a:gd name="connsiteY2" fmla="*/ 880136 h 4788773"/>
                <a:gd name="connsiteX3" fmla="*/ 3460069 w 4335807"/>
                <a:gd name="connsiteY3" fmla="*/ 603262 h 4788773"/>
                <a:gd name="connsiteX4" fmla="*/ 3736935 w 4335807"/>
                <a:gd name="connsiteY4" fmla="*/ 3911341 h 4788773"/>
                <a:gd name="connsiteX5" fmla="*/ 428847 w 4335807"/>
                <a:gd name="connsiteY5" fmla="*/ 4188232 h 4788773"/>
                <a:gd name="connsiteX6" fmla="*/ 60257 w 4335807"/>
                <a:gd name="connsiteY6" fmla="*/ 3795692 h 4788773"/>
                <a:gd name="connsiteX7" fmla="*/ 0 w 4335807"/>
                <a:gd name="connsiteY7" fmla="*/ 3795692 h 4788773"/>
                <a:gd name="connsiteX8" fmla="*/ 3342725 w 4335807"/>
                <a:gd name="connsiteY8" fmla="*/ 4335631 h 4788773"/>
                <a:gd name="connsiteX9" fmla="*/ 3882665 w 4335807"/>
                <a:gd name="connsiteY9" fmla="*/ 992905 h 4788773"/>
                <a:gd name="connsiteX10" fmla="*/ 1941526 w 4335807"/>
                <a:gd name="connsiteY10" fmla="*/ 0 h 4788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335807" h="4788773">
                  <a:moveTo>
                    <a:pt x="1941526" y="0"/>
                  </a:moveTo>
                  <a:cubicBezTo>
                    <a:pt x="1223164" y="157"/>
                    <a:pt x="542950" y="323337"/>
                    <a:pt x="89054" y="880136"/>
                  </a:cubicBezTo>
                  <a:lnTo>
                    <a:pt x="151973" y="880136"/>
                  </a:lnTo>
                  <a:cubicBezTo>
                    <a:pt x="989009" y="-109825"/>
                    <a:pt x="2470091" y="-233787"/>
                    <a:pt x="3460069" y="603262"/>
                  </a:cubicBezTo>
                  <a:cubicBezTo>
                    <a:pt x="4450022" y="1440306"/>
                    <a:pt x="4573996" y="2921388"/>
                    <a:pt x="3736935" y="3911341"/>
                  </a:cubicBezTo>
                  <a:cubicBezTo>
                    <a:pt x="2899899" y="4901318"/>
                    <a:pt x="1418817" y="5025269"/>
                    <a:pt x="428847" y="4188232"/>
                  </a:cubicBezTo>
                  <a:cubicBezTo>
                    <a:pt x="291333" y="4071953"/>
                    <a:pt x="167656" y="3940235"/>
                    <a:pt x="60257" y="3795692"/>
                  </a:cubicBezTo>
                  <a:lnTo>
                    <a:pt x="0" y="3795692"/>
                  </a:lnTo>
                  <a:cubicBezTo>
                    <a:pt x="773968" y="4867851"/>
                    <a:pt x="2270567" y="5109603"/>
                    <a:pt x="3342725" y="4335631"/>
                  </a:cubicBezTo>
                  <a:cubicBezTo>
                    <a:pt x="4414884" y="3561658"/>
                    <a:pt x="4656637" y="2065065"/>
                    <a:pt x="3882665" y="992905"/>
                  </a:cubicBezTo>
                  <a:cubicBezTo>
                    <a:pt x="3432602" y="369434"/>
                    <a:pt x="2710465" y="63"/>
                    <a:pt x="1941526" y="0"/>
                  </a:cubicBezTo>
                  <a:close/>
                </a:path>
              </a:pathLst>
            </a:custGeom>
            <a:solidFill>
              <a:srgbClr val="FF2424"/>
            </a:solidFill>
            <a:ln w="24176" cap="flat">
              <a:noFill/>
              <a:prstDash val="solid"/>
              <a:miter/>
            </a:ln>
          </p:spPr>
          <p:txBody>
            <a:bodyPr rtlCol="0" anchor="ctr"/>
            <a:lstStyle/>
            <a:p>
              <a:endParaRPr lang="en-IN" dirty="0"/>
            </a:p>
          </p:txBody>
        </p:sp>
        <p:sp>
          <p:nvSpPr>
            <p:cNvPr id="9" name="Freeform: Shape 8">
              <a:extLst>
                <a:ext uri="{FF2B5EF4-FFF2-40B4-BE49-F238E27FC236}">
                  <a16:creationId xmlns:a16="http://schemas.microsoft.com/office/drawing/2014/main" id="{FF6C70F8-D296-0047-74BE-C9B632202D36}"/>
                </a:ext>
              </a:extLst>
            </p:cNvPr>
            <p:cNvSpPr/>
            <p:nvPr/>
          </p:nvSpPr>
          <p:spPr>
            <a:xfrm>
              <a:off x="3511009" y="988927"/>
              <a:ext cx="5170228" cy="5018287"/>
            </a:xfrm>
            <a:custGeom>
              <a:avLst/>
              <a:gdLst>
                <a:gd name="connsiteX0" fmla="*/ 2401074 w 5170228"/>
                <a:gd name="connsiteY0" fmla="*/ 5018288 h 5018287"/>
                <a:gd name="connsiteX1" fmla="*/ 2399381 w 5170228"/>
                <a:gd name="connsiteY1" fmla="*/ 5018288 h 5018287"/>
                <a:gd name="connsiteX2" fmla="*/ 2394541 w 5170228"/>
                <a:gd name="connsiteY2" fmla="*/ 5018288 h 5018287"/>
                <a:gd name="connsiteX3" fmla="*/ 898286 w 5170228"/>
                <a:gd name="connsiteY3" fmla="*/ 4398781 h 5018287"/>
                <a:gd name="connsiteX4" fmla="*/ 892795 w 5170228"/>
                <a:gd name="connsiteY4" fmla="*/ 4364998 h 5018287"/>
                <a:gd name="connsiteX5" fmla="*/ 926575 w 5170228"/>
                <a:gd name="connsiteY5" fmla="*/ 4359505 h 5018287"/>
                <a:gd name="connsiteX6" fmla="*/ 929745 w 5170228"/>
                <a:gd name="connsiteY6" fmla="*/ 4362239 h 5018287"/>
                <a:gd name="connsiteX7" fmla="*/ 2398171 w 5170228"/>
                <a:gd name="connsiteY7" fmla="*/ 4969647 h 5018287"/>
                <a:gd name="connsiteX8" fmla="*/ 2403010 w 5170228"/>
                <a:gd name="connsiteY8" fmla="*/ 4969647 h 5018287"/>
                <a:gd name="connsiteX9" fmla="*/ 2426242 w 5170228"/>
                <a:gd name="connsiteY9" fmla="*/ 4994815 h 5018287"/>
                <a:gd name="connsiteX10" fmla="*/ 2401074 w 5170228"/>
                <a:gd name="connsiteY10" fmla="*/ 5018046 h 5018287"/>
                <a:gd name="connsiteX11" fmla="*/ 3322834 w 5170228"/>
                <a:gd name="connsiteY11" fmla="*/ 4916892 h 5018287"/>
                <a:gd name="connsiteX12" fmla="*/ 3298634 w 5170228"/>
                <a:gd name="connsiteY12" fmla="*/ 4899710 h 5018287"/>
                <a:gd name="connsiteX13" fmla="*/ 3314848 w 5170228"/>
                <a:gd name="connsiteY13" fmla="*/ 4869703 h 5018287"/>
                <a:gd name="connsiteX14" fmla="*/ 4133759 w 5170228"/>
                <a:gd name="connsiteY14" fmla="*/ 4448632 h 5018287"/>
                <a:gd name="connsiteX15" fmla="*/ 4167372 w 5170228"/>
                <a:gd name="connsiteY15" fmla="*/ 4455069 h 5018287"/>
                <a:gd name="connsiteX16" fmla="*/ 4163282 w 5170228"/>
                <a:gd name="connsiteY16" fmla="*/ 4486867 h 5018287"/>
                <a:gd name="connsiteX17" fmla="*/ 3330819 w 5170228"/>
                <a:gd name="connsiteY17" fmla="*/ 4914956 h 5018287"/>
                <a:gd name="connsiteX18" fmla="*/ 3322834 w 5170228"/>
                <a:gd name="connsiteY18" fmla="*/ 4916892 h 5018287"/>
                <a:gd name="connsiteX19" fmla="*/ 5101739 w 5170228"/>
                <a:gd name="connsiteY19" fmla="*/ 2938341 h 5018287"/>
                <a:gd name="connsiteX20" fmla="*/ 5097383 w 5170228"/>
                <a:gd name="connsiteY20" fmla="*/ 2938341 h 5018287"/>
                <a:gd name="connsiteX21" fmla="*/ 5077999 w 5170228"/>
                <a:gd name="connsiteY21" fmla="*/ 2910124 h 5018287"/>
                <a:gd name="connsiteX22" fmla="*/ 5078023 w 5170228"/>
                <a:gd name="connsiteY22" fmla="*/ 2910027 h 5018287"/>
                <a:gd name="connsiteX23" fmla="*/ 5114806 w 5170228"/>
                <a:gd name="connsiteY23" fmla="*/ 2627377 h 5018287"/>
                <a:gd name="connsiteX24" fmla="*/ 5121824 w 5170228"/>
                <a:gd name="connsiteY24" fmla="*/ 2437895 h 5018287"/>
                <a:gd name="connsiteX25" fmla="*/ 4868456 w 5170228"/>
                <a:gd name="connsiteY25" fmla="*/ 1334882 h 5018287"/>
                <a:gd name="connsiteX26" fmla="*/ 4879588 w 5170228"/>
                <a:gd name="connsiteY26" fmla="*/ 1302455 h 5018287"/>
                <a:gd name="connsiteX27" fmla="*/ 4912015 w 5170228"/>
                <a:gd name="connsiteY27" fmla="*/ 1313586 h 5018287"/>
                <a:gd name="connsiteX28" fmla="*/ 5170223 w 5170228"/>
                <a:gd name="connsiteY28" fmla="*/ 2437895 h 5018287"/>
                <a:gd name="connsiteX29" fmla="*/ 5162964 w 5170228"/>
                <a:gd name="connsiteY29" fmla="*/ 2631491 h 5018287"/>
                <a:gd name="connsiteX30" fmla="*/ 5125696 w 5170228"/>
                <a:gd name="connsiteY30" fmla="*/ 2919465 h 5018287"/>
                <a:gd name="connsiteX31" fmla="*/ 5101739 w 5170228"/>
                <a:gd name="connsiteY31" fmla="*/ 2938341 h 5018287"/>
                <a:gd name="connsiteX32" fmla="*/ 46221 w 5170228"/>
                <a:gd name="connsiteY32" fmla="*/ 2800404 h 5018287"/>
                <a:gd name="connsiteX33" fmla="*/ 22022 w 5170228"/>
                <a:gd name="connsiteY33" fmla="*/ 2779350 h 5018287"/>
                <a:gd name="connsiteX34" fmla="*/ 0 w 5170228"/>
                <a:gd name="connsiteY34" fmla="*/ 2442735 h 5018287"/>
                <a:gd name="connsiteX35" fmla="*/ 7260 w 5170228"/>
                <a:gd name="connsiteY35" fmla="*/ 2249139 h 5018287"/>
                <a:gd name="connsiteX36" fmla="*/ 69453 w 5170228"/>
                <a:gd name="connsiteY36" fmla="*/ 1843797 h 5018287"/>
                <a:gd name="connsiteX37" fmla="*/ 97079 w 5170228"/>
                <a:gd name="connsiteY37" fmla="*/ 1823591 h 5018287"/>
                <a:gd name="connsiteX38" fmla="*/ 117278 w 5170228"/>
                <a:gd name="connsiteY38" fmla="*/ 1851227 h 5018287"/>
                <a:gd name="connsiteX39" fmla="*/ 116400 w 5170228"/>
                <a:gd name="connsiteY39" fmla="*/ 1854929 h 5018287"/>
                <a:gd name="connsiteX40" fmla="*/ 55417 w 5170228"/>
                <a:gd name="connsiteY40" fmla="*/ 2252769 h 5018287"/>
                <a:gd name="connsiteX41" fmla="*/ 48399 w 5170228"/>
                <a:gd name="connsiteY41" fmla="*/ 2442251 h 5018287"/>
                <a:gd name="connsiteX42" fmla="*/ 69937 w 5170228"/>
                <a:gd name="connsiteY42" fmla="*/ 2772574 h 5018287"/>
                <a:gd name="connsiteX43" fmla="*/ 49125 w 5170228"/>
                <a:gd name="connsiteY43" fmla="*/ 2799678 h 5018287"/>
                <a:gd name="connsiteX44" fmla="*/ 466324 w 5170228"/>
                <a:gd name="connsiteY44" fmla="*/ 1025370 h 5018287"/>
                <a:gd name="connsiteX45" fmla="*/ 452773 w 5170228"/>
                <a:gd name="connsiteY45" fmla="*/ 1021014 h 5018287"/>
                <a:gd name="connsiteX46" fmla="*/ 446481 w 5170228"/>
                <a:gd name="connsiteY46" fmla="*/ 988103 h 5018287"/>
                <a:gd name="connsiteX47" fmla="*/ 1730506 w 5170228"/>
                <a:gd name="connsiteY47" fmla="*/ 763 h 5018287"/>
                <a:gd name="connsiteX48" fmla="*/ 1759957 w 5170228"/>
                <a:gd name="connsiteY48" fmla="*/ 18197 h 5018287"/>
                <a:gd name="connsiteX49" fmla="*/ 1746478 w 5170228"/>
                <a:gd name="connsiteY49" fmla="*/ 46259 h 5018287"/>
                <a:gd name="connsiteX50" fmla="*/ 486410 w 5170228"/>
                <a:gd name="connsiteY50" fmla="*/ 1014722 h 5018287"/>
                <a:gd name="connsiteX51" fmla="*/ 466324 w 5170228"/>
                <a:gd name="connsiteY51" fmla="*/ 1025370 h 5018287"/>
                <a:gd name="connsiteX52" fmla="*/ 4340906 w 5170228"/>
                <a:gd name="connsiteY52" fmla="*/ 600911 h 5018287"/>
                <a:gd name="connsiteX53" fmla="*/ 4324209 w 5170228"/>
                <a:gd name="connsiteY53" fmla="*/ 594377 h 5018287"/>
                <a:gd name="connsiteX54" fmla="*/ 3552971 w 5170228"/>
                <a:gd name="connsiteY54" fmla="*/ 94899 h 5018287"/>
                <a:gd name="connsiteX55" fmla="*/ 3539879 w 5170228"/>
                <a:gd name="connsiteY55" fmla="*/ 63285 h 5018287"/>
                <a:gd name="connsiteX56" fmla="*/ 3539903 w 5170228"/>
                <a:gd name="connsiteY56" fmla="*/ 63198 h 5018287"/>
                <a:gd name="connsiteX57" fmla="*/ 3571362 w 5170228"/>
                <a:gd name="connsiteY57" fmla="*/ 50130 h 5018287"/>
                <a:gd name="connsiteX58" fmla="*/ 4357604 w 5170228"/>
                <a:gd name="connsiteY58" fmla="*/ 558320 h 5018287"/>
                <a:gd name="connsiteX59" fmla="*/ 4357749 w 5170228"/>
                <a:gd name="connsiteY59" fmla="*/ 592543 h 5018287"/>
                <a:gd name="connsiteX60" fmla="*/ 4357604 w 5170228"/>
                <a:gd name="connsiteY60" fmla="*/ 592683 h 5018287"/>
                <a:gd name="connsiteX61" fmla="*/ 4340906 w 5170228"/>
                <a:gd name="connsiteY61" fmla="*/ 600911 h 5018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5170228" h="5018287">
                  <a:moveTo>
                    <a:pt x="2401074" y="5018288"/>
                  </a:moveTo>
                  <a:lnTo>
                    <a:pt x="2399381" y="5018288"/>
                  </a:lnTo>
                  <a:lnTo>
                    <a:pt x="2394541" y="5018288"/>
                  </a:lnTo>
                  <a:cubicBezTo>
                    <a:pt x="1841945" y="4978940"/>
                    <a:pt x="1316966" y="4761580"/>
                    <a:pt x="898286" y="4398781"/>
                  </a:cubicBezTo>
                  <a:cubicBezTo>
                    <a:pt x="887442" y="4390964"/>
                    <a:pt x="884983" y="4375840"/>
                    <a:pt x="892795" y="4364998"/>
                  </a:cubicBezTo>
                  <a:cubicBezTo>
                    <a:pt x="900606" y="4354157"/>
                    <a:pt x="915728" y="4351689"/>
                    <a:pt x="926575" y="4359505"/>
                  </a:cubicBezTo>
                  <a:cubicBezTo>
                    <a:pt x="927707" y="4360328"/>
                    <a:pt x="928770" y="4361248"/>
                    <a:pt x="929745" y="4362239"/>
                  </a:cubicBezTo>
                  <a:cubicBezTo>
                    <a:pt x="1340778" y="4717972"/>
                    <a:pt x="1855932" y="4931073"/>
                    <a:pt x="2398171" y="4969647"/>
                  </a:cubicBezTo>
                  <a:lnTo>
                    <a:pt x="2403010" y="4969647"/>
                  </a:lnTo>
                  <a:cubicBezTo>
                    <a:pt x="2416369" y="4970179"/>
                    <a:pt x="2426775" y="4981456"/>
                    <a:pt x="2426242" y="4994815"/>
                  </a:cubicBezTo>
                  <a:cubicBezTo>
                    <a:pt x="2425710" y="5008172"/>
                    <a:pt x="2414433" y="5018578"/>
                    <a:pt x="2401074" y="5018046"/>
                  </a:cubicBezTo>
                  <a:close/>
                  <a:moveTo>
                    <a:pt x="3322834" y="4916892"/>
                  </a:moveTo>
                  <a:cubicBezTo>
                    <a:pt x="3311798" y="4917376"/>
                    <a:pt x="3301828" y="4910286"/>
                    <a:pt x="3298634" y="4899710"/>
                  </a:cubicBezTo>
                  <a:cubicBezTo>
                    <a:pt x="3294883" y="4886957"/>
                    <a:pt x="3302119" y="4873551"/>
                    <a:pt x="3314848" y="4869703"/>
                  </a:cubicBezTo>
                  <a:cubicBezTo>
                    <a:pt x="3611243" y="4780552"/>
                    <a:pt x="3888812" y="4637848"/>
                    <a:pt x="4133759" y="4448632"/>
                  </a:cubicBezTo>
                  <a:cubicBezTo>
                    <a:pt x="4144818" y="4441130"/>
                    <a:pt x="4159870" y="4444010"/>
                    <a:pt x="4167372" y="4455069"/>
                  </a:cubicBezTo>
                  <a:cubicBezTo>
                    <a:pt x="4174220" y="4465184"/>
                    <a:pt x="4172478" y="4478833"/>
                    <a:pt x="4163282" y="4486867"/>
                  </a:cubicBezTo>
                  <a:cubicBezTo>
                    <a:pt x="3914342" y="4679326"/>
                    <a:pt x="3632176" y="4824426"/>
                    <a:pt x="3330819" y="4914956"/>
                  </a:cubicBezTo>
                  <a:cubicBezTo>
                    <a:pt x="3328278" y="4916045"/>
                    <a:pt x="3325592" y="4916698"/>
                    <a:pt x="3322834" y="4916892"/>
                  </a:cubicBezTo>
                  <a:close/>
                  <a:moveTo>
                    <a:pt x="5101739" y="2938341"/>
                  </a:moveTo>
                  <a:lnTo>
                    <a:pt x="5097383" y="2938341"/>
                  </a:lnTo>
                  <a:cubicBezTo>
                    <a:pt x="5084242" y="2935897"/>
                    <a:pt x="5075555" y="2923264"/>
                    <a:pt x="5077999" y="2910124"/>
                  </a:cubicBezTo>
                  <a:cubicBezTo>
                    <a:pt x="5077999" y="2910100"/>
                    <a:pt x="5078023" y="2910052"/>
                    <a:pt x="5078023" y="2910027"/>
                  </a:cubicBezTo>
                  <a:cubicBezTo>
                    <a:pt x="5095519" y="2816569"/>
                    <a:pt x="5107813" y="2722215"/>
                    <a:pt x="5114806" y="2627377"/>
                  </a:cubicBezTo>
                  <a:cubicBezTo>
                    <a:pt x="5119404" y="2564459"/>
                    <a:pt x="5121824" y="2500814"/>
                    <a:pt x="5121824" y="2437895"/>
                  </a:cubicBezTo>
                  <a:cubicBezTo>
                    <a:pt x="5122526" y="2055713"/>
                    <a:pt x="5035868" y="1678442"/>
                    <a:pt x="4868456" y="1334882"/>
                  </a:cubicBezTo>
                  <a:cubicBezTo>
                    <a:pt x="4862575" y="1322852"/>
                    <a:pt x="4867560" y="1308335"/>
                    <a:pt x="4879588" y="1302455"/>
                  </a:cubicBezTo>
                  <a:cubicBezTo>
                    <a:pt x="4891615" y="1296574"/>
                    <a:pt x="4906134" y="1301557"/>
                    <a:pt x="4912015" y="1313586"/>
                  </a:cubicBezTo>
                  <a:cubicBezTo>
                    <a:pt x="5082694" y="1663777"/>
                    <a:pt x="5170998" y="2048331"/>
                    <a:pt x="5170223" y="2437895"/>
                  </a:cubicBezTo>
                  <a:cubicBezTo>
                    <a:pt x="5170223" y="2501782"/>
                    <a:pt x="5167803" y="2566879"/>
                    <a:pt x="5162964" y="2631491"/>
                  </a:cubicBezTo>
                  <a:cubicBezTo>
                    <a:pt x="5155921" y="2728095"/>
                    <a:pt x="5143459" y="2824240"/>
                    <a:pt x="5125696" y="2919465"/>
                  </a:cubicBezTo>
                  <a:cubicBezTo>
                    <a:pt x="5123180" y="2930621"/>
                    <a:pt x="5113185" y="2938510"/>
                    <a:pt x="5101739" y="2938341"/>
                  </a:cubicBezTo>
                  <a:close/>
                  <a:moveTo>
                    <a:pt x="46221" y="2800404"/>
                  </a:moveTo>
                  <a:cubicBezTo>
                    <a:pt x="33993" y="2800500"/>
                    <a:pt x="23611" y="2791474"/>
                    <a:pt x="22022" y="2779350"/>
                  </a:cubicBezTo>
                  <a:cubicBezTo>
                    <a:pt x="7412" y="2667742"/>
                    <a:pt x="56" y="2555287"/>
                    <a:pt x="0" y="2442735"/>
                  </a:cubicBezTo>
                  <a:cubicBezTo>
                    <a:pt x="0" y="2378848"/>
                    <a:pt x="2420" y="2313752"/>
                    <a:pt x="7260" y="2249139"/>
                  </a:cubicBezTo>
                  <a:cubicBezTo>
                    <a:pt x="17230" y="2112581"/>
                    <a:pt x="38025" y="1977064"/>
                    <a:pt x="69453" y="1843797"/>
                  </a:cubicBezTo>
                  <a:cubicBezTo>
                    <a:pt x="71502" y="1830585"/>
                    <a:pt x="83871" y="1821558"/>
                    <a:pt x="97079" y="1823591"/>
                  </a:cubicBezTo>
                  <a:cubicBezTo>
                    <a:pt x="110284" y="1825648"/>
                    <a:pt x="119328" y="1838014"/>
                    <a:pt x="117278" y="1851227"/>
                  </a:cubicBezTo>
                  <a:cubicBezTo>
                    <a:pt x="117084" y="1852485"/>
                    <a:pt x="116789" y="1853719"/>
                    <a:pt x="116400" y="1854929"/>
                  </a:cubicBezTo>
                  <a:cubicBezTo>
                    <a:pt x="85746" y="1985752"/>
                    <a:pt x="65356" y="2118777"/>
                    <a:pt x="55417" y="2252769"/>
                  </a:cubicBezTo>
                  <a:cubicBezTo>
                    <a:pt x="50819" y="2315688"/>
                    <a:pt x="48399" y="2379574"/>
                    <a:pt x="48399" y="2442251"/>
                  </a:cubicBezTo>
                  <a:cubicBezTo>
                    <a:pt x="48413" y="2552698"/>
                    <a:pt x="55608" y="2663047"/>
                    <a:pt x="69937" y="2772574"/>
                  </a:cubicBezTo>
                  <a:cubicBezTo>
                    <a:pt x="71652" y="2785811"/>
                    <a:pt x="62345" y="2797911"/>
                    <a:pt x="49125" y="2799678"/>
                  </a:cubicBezTo>
                  <a:close/>
                  <a:moveTo>
                    <a:pt x="466324" y="1025370"/>
                  </a:moveTo>
                  <a:cubicBezTo>
                    <a:pt x="461472" y="1025310"/>
                    <a:pt x="456751" y="1023792"/>
                    <a:pt x="452773" y="1021014"/>
                  </a:cubicBezTo>
                  <a:cubicBezTo>
                    <a:pt x="442190" y="1013505"/>
                    <a:pt x="439415" y="998986"/>
                    <a:pt x="446481" y="988103"/>
                  </a:cubicBezTo>
                  <a:cubicBezTo>
                    <a:pt x="758875" y="531074"/>
                    <a:pt x="1208572" y="185285"/>
                    <a:pt x="1730506" y="763"/>
                  </a:cubicBezTo>
                  <a:cubicBezTo>
                    <a:pt x="1743453" y="-2554"/>
                    <a:pt x="1756642" y="5250"/>
                    <a:pt x="1759957" y="18197"/>
                  </a:cubicBezTo>
                  <a:cubicBezTo>
                    <a:pt x="1762885" y="29583"/>
                    <a:pt x="1757198" y="41419"/>
                    <a:pt x="1746478" y="46259"/>
                  </a:cubicBezTo>
                  <a:cubicBezTo>
                    <a:pt x="1234409" y="227339"/>
                    <a:pt x="793146" y="566485"/>
                    <a:pt x="486410" y="1014722"/>
                  </a:cubicBezTo>
                  <a:cubicBezTo>
                    <a:pt x="481902" y="1021392"/>
                    <a:pt x="474373" y="1025382"/>
                    <a:pt x="466324" y="1025370"/>
                  </a:cubicBezTo>
                  <a:close/>
                  <a:moveTo>
                    <a:pt x="4340906" y="600911"/>
                  </a:moveTo>
                  <a:cubicBezTo>
                    <a:pt x="4334712" y="600952"/>
                    <a:pt x="4328734" y="598612"/>
                    <a:pt x="4324209" y="594377"/>
                  </a:cubicBezTo>
                  <a:cubicBezTo>
                    <a:pt x="4099952" y="381968"/>
                    <a:pt x="3838525" y="212654"/>
                    <a:pt x="3552971" y="94899"/>
                  </a:cubicBezTo>
                  <a:cubicBezTo>
                    <a:pt x="3540629" y="89789"/>
                    <a:pt x="3534748" y="75632"/>
                    <a:pt x="3539879" y="63285"/>
                  </a:cubicBezTo>
                  <a:cubicBezTo>
                    <a:pt x="3539879" y="63256"/>
                    <a:pt x="3539903" y="63227"/>
                    <a:pt x="3539903" y="63198"/>
                  </a:cubicBezTo>
                  <a:cubicBezTo>
                    <a:pt x="3545033" y="50948"/>
                    <a:pt x="3559069" y="45119"/>
                    <a:pt x="3571362" y="50130"/>
                  </a:cubicBezTo>
                  <a:cubicBezTo>
                    <a:pt x="3862289" y="170078"/>
                    <a:pt x="4128774" y="342318"/>
                    <a:pt x="4357604" y="558320"/>
                  </a:cubicBezTo>
                  <a:cubicBezTo>
                    <a:pt x="4367090" y="567731"/>
                    <a:pt x="4367163" y="583054"/>
                    <a:pt x="4357749" y="592543"/>
                  </a:cubicBezTo>
                  <a:cubicBezTo>
                    <a:pt x="4357701" y="592589"/>
                    <a:pt x="4357653" y="592637"/>
                    <a:pt x="4357604" y="592683"/>
                  </a:cubicBezTo>
                  <a:cubicBezTo>
                    <a:pt x="4353369" y="597542"/>
                    <a:pt x="4347344" y="600504"/>
                    <a:pt x="4340906" y="600911"/>
                  </a:cubicBezTo>
                  <a:close/>
                </a:path>
              </a:pathLst>
            </a:custGeom>
            <a:solidFill>
              <a:srgbClr val="FF2424"/>
            </a:solidFill>
            <a:ln w="24176" cap="flat">
              <a:noFill/>
              <a:prstDash val="solid"/>
              <a:miter/>
            </a:ln>
          </p:spPr>
          <p:txBody>
            <a:bodyPr rtlCol="0" anchor="ctr"/>
            <a:lstStyle/>
            <a:p>
              <a:endParaRPr lang="en-IN" dirty="0"/>
            </a:p>
          </p:txBody>
        </p:sp>
        <p:sp>
          <p:nvSpPr>
            <p:cNvPr id="10" name="Freeform: Shape 9">
              <a:extLst>
                <a:ext uri="{FF2B5EF4-FFF2-40B4-BE49-F238E27FC236}">
                  <a16:creationId xmlns:a16="http://schemas.microsoft.com/office/drawing/2014/main" id="{741AB3AC-E363-B1FC-6A91-900CB8EC59EB}"/>
                </a:ext>
              </a:extLst>
            </p:cNvPr>
            <p:cNvSpPr/>
            <p:nvPr/>
          </p:nvSpPr>
          <p:spPr>
            <a:xfrm>
              <a:off x="4214591" y="1243301"/>
              <a:ext cx="3762580" cy="4371639"/>
            </a:xfrm>
            <a:custGeom>
              <a:avLst/>
              <a:gdLst>
                <a:gd name="connsiteX0" fmla="*/ 1726289 w 3762580"/>
                <a:gd name="connsiteY0" fmla="*/ 4371640 h 4371639"/>
                <a:gd name="connsiteX1" fmla="*/ 1724353 w 3762580"/>
                <a:gd name="connsiteY1" fmla="*/ 4371640 h 4371639"/>
                <a:gd name="connsiteX2" fmla="*/ 1719998 w 3762580"/>
                <a:gd name="connsiteY2" fmla="*/ 4371640 h 4371639"/>
                <a:gd name="connsiteX3" fmla="*/ 1833 w 3762580"/>
                <a:gd name="connsiteY3" fmla="*/ 3315331 h 4371639"/>
                <a:gd name="connsiteX4" fmla="*/ 14985 w 3762580"/>
                <a:gd name="connsiteY4" fmla="*/ 3283727 h 4371639"/>
                <a:gd name="connsiteX5" fmla="*/ 43214 w 3762580"/>
                <a:gd name="connsiteY5" fmla="*/ 3291132 h 4371639"/>
                <a:gd name="connsiteX6" fmla="*/ 1722417 w 3762580"/>
                <a:gd name="connsiteY6" fmla="*/ 4324209 h 4371639"/>
                <a:gd name="connsiteX7" fmla="*/ 1726773 w 3762580"/>
                <a:gd name="connsiteY7" fmla="*/ 4324209 h 4371639"/>
                <a:gd name="connsiteX8" fmla="*/ 1749037 w 3762580"/>
                <a:gd name="connsiteY8" fmla="*/ 4350102 h 4371639"/>
                <a:gd name="connsiteX9" fmla="*/ 1726289 w 3762580"/>
                <a:gd name="connsiteY9" fmla="*/ 4371640 h 4371639"/>
                <a:gd name="connsiteX10" fmla="*/ 2871894 w 3762580"/>
                <a:gd name="connsiteY10" fmla="*/ 4138114 h 4371639"/>
                <a:gd name="connsiteX11" fmla="*/ 2847597 w 3762580"/>
                <a:gd name="connsiteY11" fmla="*/ 4114012 h 4371639"/>
                <a:gd name="connsiteX12" fmla="*/ 2860762 w 3762580"/>
                <a:gd name="connsiteY12" fmla="*/ 4092377 h 4371639"/>
                <a:gd name="connsiteX13" fmla="*/ 3707744 w 3762580"/>
                <a:gd name="connsiteY13" fmla="*/ 3306136 h 4371639"/>
                <a:gd name="connsiteX14" fmla="*/ 3739349 w 3762580"/>
                <a:gd name="connsiteY14" fmla="*/ 3292996 h 4371639"/>
                <a:gd name="connsiteX15" fmla="*/ 3752489 w 3762580"/>
                <a:gd name="connsiteY15" fmla="*/ 3324576 h 4371639"/>
                <a:gd name="connsiteX16" fmla="*/ 3749125 w 3762580"/>
                <a:gd name="connsiteY16" fmla="*/ 3330335 h 4371639"/>
                <a:gd name="connsiteX17" fmla="*/ 2881815 w 3762580"/>
                <a:gd name="connsiteY17" fmla="*/ 4134243 h 4371639"/>
                <a:gd name="connsiteX18" fmla="*/ 2871894 w 3762580"/>
                <a:gd name="connsiteY18" fmla="*/ 4138114 h 4371639"/>
                <a:gd name="connsiteX19" fmla="*/ 3737994 w 3762580"/>
                <a:gd name="connsiteY19" fmla="*/ 1091397 h 4371639"/>
                <a:gd name="connsiteX20" fmla="*/ 3717182 w 3762580"/>
                <a:gd name="connsiteY20" fmla="*/ 1079540 h 4371639"/>
                <a:gd name="connsiteX21" fmla="*/ 2039189 w 3762580"/>
                <a:gd name="connsiteY21" fmla="*/ 48399 h 4371639"/>
                <a:gd name="connsiteX22" fmla="*/ 2039189 w 3762580"/>
                <a:gd name="connsiteY22" fmla="*/ 24200 h 4371639"/>
                <a:gd name="connsiteX23" fmla="*/ 2042335 w 3762580"/>
                <a:gd name="connsiteY23" fmla="*/ 0 h 4371639"/>
                <a:gd name="connsiteX24" fmla="*/ 3759047 w 3762580"/>
                <a:gd name="connsiteY24" fmla="*/ 1054614 h 4371639"/>
                <a:gd name="connsiteX25" fmla="*/ 3750965 w 3762580"/>
                <a:gd name="connsiteY25" fmla="*/ 1087869 h 4371639"/>
                <a:gd name="connsiteX26" fmla="*/ 3738236 w 3762580"/>
                <a:gd name="connsiteY26" fmla="*/ 1091397 h 4371639"/>
                <a:gd name="connsiteX27" fmla="*/ 35470 w 3762580"/>
                <a:gd name="connsiteY27" fmla="*/ 1074942 h 4371639"/>
                <a:gd name="connsiteX28" fmla="*/ 22886 w 3762580"/>
                <a:gd name="connsiteY28" fmla="*/ 1071312 h 4371639"/>
                <a:gd name="connsiteX29" fmla="*/ 14816 w 3762580"/>
                <a:gd name="connsiteY29" fmla="*/ 1038054 h 4371639"/>
                <a:gd name="connsiteX30" fmla="*/ 14901 w 3762580"/>
                <a:gd name="connsiteY30" fmla="*/ 1037917 h 4371639"/>
                <a:gd name="connsiteX31" fmla="*/ 881969 w 3762580"/>
                <a:gd name="connsiteY31" fmla="*/ 234977 h 4371639"/>
                <a:gd name="connsiteX32" fmla="*/ 914832 w 3762580"/>
                <a:gd name="connsiteY32" fmla="*/ 244541 h 4371639"/>
                <a:gd name="connsiteX33" fmla="*/ 905273 w 3762580"/>
                <a:gd name="connsiteY33" fmla="*/ 277401 h 4371639"/>
                <a:gd name="connsiteX34" fmla="*/ 903990 w 3762580"/>
                <a:gd name="connsiteY34" fmla="*/ 278052 h 4371639"/>
                <a:gd name="connsiteX35" fmla="*/ 55072 w 3762580"/>
                <a:gd name="connsiteY35" fmla="*/ 1063326 h 4371639"/>
                <a:gd name="connsiteX36" fmla="*/ 34502 w 3762580"/>
                <a:gd name="connsiteY36" fmla="*/ 1074942 h 4371639"/>
                <a:gd name="connsiteX37" fmla="*/ 2039915 w 3762580"/>
                <a:gd name="connsiteY37" fmla="*/ 24200 h 4371639"/>
                <a:gd name="connsiteX38" fmla="*/ 2041851 w 3762580"/>
                <a:gd name="connsiteY38" fmla="*/ 0 h 437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762580" h="4371639">
                  <a:moveTo>
                    <a:pt x="1726289" y="4371640"/>
                  </a:moveTo>
                  <a:lnTo>
                    <a:pt x="1724353" y="4371640"/>
                  </a:lnTo>
                  <a:lnTo>
                    <a:pt x="1719998" y="4371640"/>
                  </a:lnTo>
                  <a:cubicBezTo>
                    <a:pt x="1009911" y="4318861"/>
                    <a:pt x="369469" y="3925135"/>
                    <a:pt x="1833" y="3315331"/>
                  </a:cubicBezTo>
                  <a:cubicBezTo>
                    <a:pt x="-3261" y="3302966"/>
                    <a:pt x="2627" y="3288833"/>
                    <a:pt x="14985" y="3283727"/>
                  </a:cubicBezTo>
                  <a:cubicBezTo>
                    <a:pt x="24989" y="3279613"/>
                    <a:pt x="36516" y="3282638"/>
                    <a:pt x="43214" y="3291132"/>
                  </a:cubicBezTo>
                  <a:cubicBezTo>
                    <a:pt x="402519" y="3887214"/>
                    <a:pt x="1028376" y="4272253"/>
                    <a:pt x="1722417" y="4324209"/>
                  </a:cubicBezTo>
                  <a:lnTo>
                    <a:pt x="1726773" y="4324209"/>
                  </a:lnTo>
                  <a:cubicBezTo>
                    <a:pt x="1740059" y="4325249"/>
                    <a:pt x="1750005" y="4336817"/>
                    <a:pt x="1749037" y="4350102"/>
                  </a:cubicBezTo>
                  <a:cubicBezTo>
                    <a:pt x="1747754" y="4361888"/>
                    <a:pt x="1738123" y="4371011"/>
                    <a:pt x="1726289" y="4371640"/>
                  </a:cubicBezTo>
                  <a:close/>
                  <a:moveTo>
                    <a:pt x="2871894" y="4138114"/>
                  </a:moveTo>
                  <a:cubicBezTo>
                    <a:pt x="2858536" y="4138163"/>
                    <a:pt x="2847646" y="4127370"/>
                    <a:pt x="2847597" y="4114012"/>
                  </a:cubicBezTo>
                  <a:cubicBezTo>
                    <a:pt x="2847549" y="4104889"/>
                    <a:pt x="2852655" y="4096540"/>
                    <a:pt x="2860762" y="4092377"/>
                  </a:cubicBezTo>
                  <a:cubicBezTo>
                    <a:pt x="3209574" y="3912551"/>
                    <a:pt x="3502508" y="3640621"/>
                    <a:pt x="3707744" y="3306136"/>
                  </a:cubicBezTo>
                  <a:cubicBezTo>
                    <a:pt x="3712826" y="3293770"/>
                    <a:pt x="3726983" y="3287890"/>
                    <a:pt x="3739349" y="3292996"/>
                  </a:cubicBezTo>
                  <a:cubicBezTo>
                    <a:pt x="3751691" y="3298077"/>
                    <a:pt x="3757595" y="3312234"/>
                    <a:pt x="3752489" y="3324576"/>
                  </a:cubicBezTo>
                  <a:cubicBezTo>
                    <a:pt x="3751642" y="3326633"/>
                    <a:pt x="3750505" y="3328593"/>
                    <a:pt x="3749125" y="3330335"/>
                  </a:cubicBezTo>
                  <a:cubicBezTo>
                    <a:pt x="3538904" y="3672516"/>
                    <a:pt x="3238928" y="3950544"/>
                    <a:pt x="2881815" y="4134243"/>
                  </a:cubicBezTo>
                  <a:cubicBezTo>
                    <a:pt x="2878839" y="4136251"/>
                    <a:pt x="2875451" y="4137582"/>
                    <a:pt x="2871894" y="4138114"/>
                  </a:cubicBezTo>
                  <a:close/>
                  <a:moveTo>
                    <a:pt x="3737994" y="1091397"/>
                  </a:moveTo>
                  <a:cubicBezTo>
                    <a:pt x="3729452" y="1091395"/>
                    <a:pt x="3721538" y="1086889"/>
                    <a:pt x="3717182" y="1079540"/>
                  </a:cubicBezTo>
                  <a:cubicBezTo>
                    <a:pt x="3357674" y="484537"/>
                    <a:pt x="2732432" y="100321"/>
                    <a:pt x="2039189" y="48399"/>
                  </a:cubicBezTo>
                  <a:lnTo>
                    <a:pt x="2039189" y="24200"/>
                  </a:lnTo>
                  <a:lnTo>
                    <a:pt x="2042335" y="0"/>
                  </a:lnTo>
                  <a:cubicBezTo>
                    <a:pt x="2751525" y="53016"/>
                    <a:pt x="3391191" y="445982"/>
                    <a:pt x="3759047" y="1054614"/>
                  </a:cubicBezTo>
                  <a:cubicBezTo>
                    <a:pt x="3765993" y="1066029"/>
                    <a:pt x="3762387" y="1080919"/>
                    <a:pt x="3750965" y="1087869"/>
                  </a:cubicBezTo>
                  <a:cubicBezTo>
                    <a:pt x="3747117" y="1090202"/>
                    <a:pt x="3742713" y="1091424"/>
                    <a:pt x="3738236" y="1091397"/>
                  </a:cubicBezTo>
                  <a:close/>
                  <a:moveTo>
                    <a:pt x="35470" y="1074942"/>
                  </a:moveTo>
                  <a:cubicBezTo>
                    <a:pt x="31022" y="1074910"/>
                    <a:pt x="26669" y="1073654"/>
                    <a:pt x="22886" y="1071312"/>
                  </a:cubicBezTo>
                  <a:cubicBezTo>
                    <a:pt x="11474" y="1064357"/>
                    <a:pt x="7861" y="1049467"/>
                    <a:pt x="14816" y="1038054"/>
                  </a:cubicBezTo>
                  <a:cubicBezTo>
                    <a:pt x="14845" y="1038009"/>
                    <a:pt x="14872" y="1037963"/>
                    <a:pt x="14901" y="1037917"/>
                  </a:cubicBezTo>
                  <a:cubicBezTo>
                    <a:pt x="225313" y="696225"/>
                    <a:pt x="525147" y="418567"/>
                    <a:pt x="881969" y="234977"/>
                  </a:cubicBezTo>
                  <a:cubicBezTo>
                    <a:pt x="893681" y="228545"/>
                    <a:pt x="908395" y="232826"/>
                    <a:pt x="914832" y="244541"/>
                  </a:cubicBezTo>
                  <a:cubicBezTo>
                    <a:pt x="921269" y="256256"/>
                    <a:pt x="916985" y="270967"/>
                    <a:pt x="905273" y="277401"/>
                  </a:cubicBezTo>
                  <a:cubicBezTo>
                    <a:pt x="904837" y="277631"/>
                    <a:pt x="904426" y="277847"/>
                    <a:pt x="903990" y="278052"/>
                  </a:cubicBezTo>
                  <a:cubicBezTo>
                    <a:pt x="554721" y="457526"/>
                    <a:pt x="261167" y="729073"/>
                    <a:pt x="55072" y="1063326"/>
                  </a:cubicBezTo>
                  <a:cubicBezTo>
                    <a:pt x="50699" y="1070509"/>
                    <a:pt x="42911" y="1074906"/>
                    <a:pt x="34502" y="1074942"/>
                  </a:cubicBezTo>
                  <a:close/>
                  <a:moveTo>
                    <a:pt x="2039915" y="24200"/>
                  </a:moveTo>
                  <a:lnTo>
                    <a:pt x="2041851" y="0"/>
                  </a:lnTo>
                  <a:close/>
                </a:path>
              </a:pathLst>
            </a:custGeom>
            <a:solidFill>
              <a:srgbClr val="FF2424"/>
            </a:solidFill>
            <a:ln w="24176" cap="flat">
              <a:noFill/>
              <a:prstDash val="solid"/>
              <a:miter/>
            </a:ln>
          </p:spPr>
          <p:txBody>
            <a:bodyPr rtlCol="0" anchor="ctr"/>
            <a:lstStyle/>
            <a:p>
              <a:endParaRPr lang="en-IN" dirty="0"/>
            </a:p>
          </p:txBody>
        </p:sp>
        <p:sp>
          <p:nvSpPr>
            <p:cNvPr id="12" name="Freeform: Shape 11">
              <a:extLst>
                <a:ext uri="{FF2B5EF4-FFF2-40B4-BE49-F238E27FC236}">
                  <a16:creationId xmlns:a16="http://schemas.microsoft.com/office/drawing/2014/main" id="{DC697784-7352-26E0-58E6-124A7CC05E7E}"/>
                </a:ext>
              </a:extLst>
            </p:cNvPr>
            <p:cNvSpPr/>
            <p:nvPr/>
          </p:nvSpPr>
          <p:spPr>
            <a:xfrm>
              <a:off x="3303619" y="2120533"/>
              <a:ext cx="1536185" cy="2527397"/>
            </a:xfrm>
            <a:custGeom>
              <a:avLst/>
              <a:gdLst>
                <a:gd name="connsiteX0" fmla="*/ 1035981 w 1536185"/>
                <a:gd name="connsiteY0" fmla="*/ 1771887 h 2527397"/>
                <a:gd name="connsiteX1" fmla="*/ 503592 w 1536185"/>
                <a:gd name="connsiteY1" fmla="*/ 1771887 h 2527397"/>
                <a:gd name="connsiteX2" fmla="*/ 503592 w 1536185"/>
                <a:gd name="connsiteY2" fmla="*/ 1509565 h 2527397"/>
                <a:gd name="connsiteX3" fmla="*/ 540375 w 1536185"/>
                <a:gd name="connsiteY3" fmla="*/ 1294431 h 2527397"/>
                <a:gd name="connsiteX4" fmla="*/ 695978 w 1536185"/>
                <a:gd name="connsiteY4" fmla="*/ 1100835 h 2527397"/>
                <a:gd name="connsiteX5" fmla="*/ 933859 w 1536185"/>
                <a:gd name="connsiteY5" fmla="*/ 856178 h 2527397"/>
                <a:gd name="connsiteX6" fmla="*/ 930229 w 1536185"/>
                <a:gd name="connsiteY6" fmla="*/ 527307 h 2527397"/>
                <a:gd name="connsiteX7" fmla="*/ 783822 w 1536185"/>
                <a:gd name="connsiteY7" fmla="*/ 461484 h 2527397"/>
                <a:gd name="connsiteX8" fmla="*/ 631849 w 1536185"/>
                <a:gd name="connsiteY8" fmla="*/ 540375 h 2527397"/>
                <a:gd name="connsiteX9" fmla="*/ 556589 w 1536185"/>
                <a:gd name="connsiteY9" fmla="*/ 748491 h 2527397"/>
                <a:gd name="connsiteX10" fmla="*/ 0 w 1536185"/>
                <a:gd name="connsiteY10" fmla="*/ 748491 h 2527397"/>
                <a:gd name="connsiteX11" fmla="*/ 255305 w 1536185"/>
                <a:gd name="connsiteY11" fmla="*/ 199404 h 2527397"/>
                <a:gd name="connsiteX12" fmla="*/ 799068 w 1536185"/>
                <a:gd name="connsiteY12" fmla="*/ 0 h 2527397"/>
                <a:gd name="connsiteX13" fmla="*/ 1331456 w 1536185"/>
                <a:gd name="connsiteY13" fmla="*/ 178350 h 2527397"/>
                <a:gd name="connsiteX14" fmla="*/ 1536184 w 1536185"/>
                <a:gd name="connsiteY14" fmla="*/ 671536 h 2527397"/>
                <a:gd name="connsiteX15" fmla="*/ 1501095 w 1536185"/>
                <a:gd name="connsiteY15" fmla="*/ 879410 h 2527397"/>
                <a:gd name="connsiteX16" fmla="*/ 1452696 w 1536185"/>
                <a:gd name="connsiteY16" fmla="*/ 977418 h 2527397"/>
                <a:gd name="connsiteX17" fmla="*/ 1387357 w 1536185"/>
                <a:gd name="connsiteY17" fmla="*/ 1066472 h 2527397"/>
                <a:gd name="connsiteX18" fmla="*/ 1319357 w 1536185"/>
                <a:gd name="connsiteY18" fmla="*/ 1143426 h 2527397"/>
                <a:gd name="connsiteX19" fmla="*/ 1160124 w 1536185"/>
                <a:gd name="connsiteY19" fmla="*/ 1300723 h 2527397"/>
                <a:gd name="connsiteX20" fmla="*/ 1060422 w 1536185"/>
                <a:gd name="connsiteY20" fmla="*/ 1421721 h 2527397"/>
                <a:gd name="connsiteX21" fmla="*/ 1036223 w 1536185"/>
                <a:gd name="connsiteY21" fmla="*/ 1563530 h 2527397"/>
                <a:gd name="connsiteX22" fmla="*/ 558524 w 1536185"/>
                <a:gd name="connsiteY22" fmla="*/ 2438100 h 2527397"/>
                <a:gd name="connsiteX23" fmla="*/ 556794 w 1536185"/>
                <a:gd name="connsiteY23" fmla="*/ 2002775 h 2527397"/>
                <a:gd name="connsiteX24" fmla="*/ 776320 w 1536185"/>
                <a:gd name="connsiteY24" fmla="*/ 1911760 h 2527397"/>
                <a:gd name="connsiteX25" fmla="*/ 1083133 w 1536185"/>
                <a:gd name="connsiteY25" fmla="*/ 2220570 h 2527397"/>
                <a:gd name="connsiteX26" fmla="*/ 774316 w 1536185"/>
                <a:gd name="connsiteY26" fmla="*/ 2527396 h 2527397"/>
                <a:gd name="connsiteX27" fmla="*/ 558524 w 1536185"/>
                <a:gd name="connsiteY27" fmla="*/ 2438100 h 2527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536185" h="2527397">
                  <a:moveTo>
                    <a:pt x="1035981" y="1771887"/>
                  </a:moveTo>
                  <a:lnTo>
                    <a:pt x="503592" y="1771887"/>
                  </a:lnTo>
                  <a:lnTo>
                    <a:pt x="503592" y="1509565"/>
                  </a:lnTo>
                  <a:cubicBezTo>
                    <a:pt x="503592" y="1414050"/>
                    <a:pt x="515853" y="1342346"/>
                    <a:pt x="540375" y="1294431"/>
                  </a:cubicBezTo>
                  <a:cubicBezTo>
                    <a:pt x="564896" y="1246516"/>
                    <a:pt x="616765" y="1181976"/>
                    <a:pt x="695978" y="1100835"/>
                  </a:cubicBezTo>
                  <a:lnTo>
                    <a:pt x="933859" y="856178"/>
                  </a:lnTo>
                  <a:cubicBezTo>
                    <a:pt x="1005189" y="757711"/>
                    <a:pt x="1003715" y="624178"/>
                    <a:pt x="930229" y="527307"/>
                  </a:cubicBezTo>
                  <a:cubicBezTo>
                    <a:pt x="894193" y="483966"/>
                    <a:pt x="840166" y="459670"/>
                    <a:pt x="783822" y="461484"/>
                  </a:cubicBezTo>
                  <a:cubicBezTo>
                    <a:pt x="723335" y="461460"/>
                    <a:pt x="666626" y="490887"/>
                    <a:pt x="631849" y="540375"/>
                  </a:cubicBezTo>
                  <a:cubicBezTo>
                    <a:pt x="587690" y="601285"/>
                    <a:pt x="561605" y="673424"/>
                    <a:pt x="556589" y="748491"/>
                  </a:cubicBezTo>
                  <a:lnTo>
                    <a:pt x="0" y="748491"/>
                  </a:lnTo>
                  <a:cubicBezTo>
                    <a:pt x="25651" y="515207"/>
                    <a:pt x="110754" y="332186"/>
                    <a:pt x="255305" y="199404"/>
                  </a:cubicBezTo>
                  <a:cubicBezTo>
                    <a:pt x="399856" y="66628"/>
                    <a:pt x="581110" y="162"/>
                    <a:pt x="799068" y="0"/>
                  </a:cubicBezTo>
                  <a:cubicBezTo>
                    <a:pt x="1017185" y="0"/>
                    <a:pt x="1194650" y="59451"/>
                    <a:pt x="1331456" y="178350"/>
                  </a:cubicBezTo>
                  <a:cubicBezTo>
                    <a:pt x="1468264" y="297242"/>
                    <a:pt x="1536506" y="461654"/>
                    <a:pt x="1536184" y="671536"/>
                  </a:cubicBezTo>
                  <a:cubicBezTo>
                    <a:pt x="1536184" y="764704"/>
                    <a:pt x="1524327" y="834157"/>
                    <a:pt x="1501095" y="879410"/>
                  </a:cubicBezTo>
                  <a:cubicBezTo>
                    <a:pt x="1477864" y="924663"/>
                    <a:pt x="1461408" y="957574"/>
                    <a:pt x="1452696" y="977418"/>
                  </a:cubicBezTo>
                  <a:cubicBezTo>
                    <a:pt x="1434411" y="1009506"/>
                    <a:pt x="1412486" y="1039393"/>
                    <a:pt x="1387357" y="1066472"/>
                  </a:cubicBezTo>
                  <a:cubicBezTo>
                    <a:pt x="1353720" y="1106159"/>
                    <a:pt x="1330973" y="1131569"/>
                    <a:pt x="1319357" y="1143426"/>
                  </a:cubicBezTo>
                  <a:cubicBezTo>
                    <a:pt x="1263214" y="1199400"/>
                    <a:pt x="1210137" y="1251840"/>
                    <a:pt x="1160124" y="1300723"/>
                  </a:cubicBezTo>
                  <a:cubicBezTo>
                    <a:pt x="1121100" y="1335909"/>
                    <a:pt x="1087504" y="1376685"/>
                    <a:pt x="1060422" y="1421721"/>
                  </a:cubicBezTo>
                  <a:cubicBezTo>
                    <a:pt x="1041752" y="1466562"/>
                    <a:pt x="1033478" y="1515034"/>
                    <a:pt x="1036223" y="1563530"/>
                  </a:cubicBezTo>
                  <a:close/>
                  <a:moveTo>
                    <a:pt x="558524" y="2438100"/>
                  </a:moveTo>
                  <a:cubicBezTo>
                    <a:pt x="437837" y="2318360"/>
                    <a:pt x="437062" y="2123482"/>
                    <a:pt x="556794" y="2002775"/>
                  </a:cubicBezTo>
                  <a:cubicBezTo>
                    <a:pt x="614834" y="1944285"/>
                    <a:pt x="693911" y="1911495"/>
                    <a:pt x="776320" y="1911760"/>
                  </a:cubicBezTo>
                  <a:cubicBezTo>
                    <a:pt x="946321" y="1912317"/>
                    <a:pt x="1083688" y="2050569"/>
                    <a:pt x="1083133" y="2220570"/>
                  </a:cubicBezTo>
                  <a:cubicBezTo>
                    <a:pt x="1082579" y="2390572"/>
                    <a:pt x="944318" y="2527953"/>
                    <a:pt x="774316" y="2527396"/>
                  </a:cubicBezTo>
                  <a:cubicBezTo>
                    <a:pt x="693449" y="2527130"/>
                    <a:pt x="615933" y="2495065"/>
                    <a:pt x="558524" y="2438100"/>
                  </a:cubicBezTo>
                  <a:close/>
                </a:path>
              </a:pathLst>
            </a:custGeom>
            <a:solidFill>
              <a:srgbClr val="FF2424"/>
            </a:solidFill>
            <a:ln w="24176" cap="flat">
              <a:noFill/>
              <a:prstDash val="solid"/>
              <a:miter/>
            </a:ln>
            <a:effectLst>
              <a:outerShdw blurRad="50800" dist="38100" dir="8100000" sx="102000" sy="102000" algn="tr" rotWithShape="0">
                <a:schemeClr val="bg1">
                  <a:alpha val="40000"/>
                </a:schemeClr>
              </a:outerShdw>
            </a:effectLst>
          </p:spPr>
          <p:txBody>
            <a:bodyPr rtlCol="0" anchor="ctr"/>
            <a:lstStyle/>
            <a:p>
              <a:endParaRPr lang="en-IN" dirty="0"/>
            </a:p>
          </p:txBody>
        </p:sp>
        <p:sp>
          <p:nvSpPr>
            <p:cNvPr id="13" name="Freeform: Shape 12">
              <a:extLst>
                <a:ext uri="{FF2B5EF4-FFF2-40B4-BE49-F238E27FC236}">
                  <a16:creationId xmlns:a16="http://schemas.microsoft.com/office/drawing/2014/main" id="{DC202F55-D699-7B61-3439-CB4740AB9864}"/>
                </a:ext>
              </a:extLst>
            </p:cNvPr>
            <p:cNvSpPr/>
            <p:nvPr/>
          </p:nvSpPr>
          <p:spPr>
            <a:xfrm>
              <a:off x="3277000" y="2096333"/>
              <a:ext cx="1586761" cy="2575606"/>
            </a:xfrm>
            <a:custGeom>
              <a:avLst/>
              <a:gdLst>
                <a:gd name="connsiteX0" fmla="*/ 803907 w 1586761"/>
                <a:gd name="connsiteY0" fmla="*/ 2575553 h 2575606"/>
                <a:gd name="connsiteX1" fmla="*/ 568204 w 1586761"/>
                <a:gd name="connsiteY1" fmla="*/ 2478755 h 2575606"/>
                <a:gd name="connsiteX2" fmla="*/ 568204 w 1586761"/>
                <a:gd name="connsiteY2" fmla="*/ 2478755 h 2575606"/>
                <a:gd name="connsiteX3" fmla="*/ 566326 w 1586761"/>
                <a:gd name="connsiteY3" fmla="*/ 2009212 h 2575606"/>
                <a:gd name="connsiteX4" fmla="*/ 803907 w 1586761"/>
                <a:gd name="connsiteY4" fmla="*/ 1911034 h 2575606"/>
                <a:gd name="connsiteX5" fmla="*/ 1144767 w 1586761"/>
                <a:gd name="connsiteY5" fmla="*/ 2233977 h 2575606"/>
                <a:gd name="connsiteX6" fmla="*/ 821832 w 1586761"/>
                <a:gd name="connsiteY6" fmla="*/ 2574827 h 2575606"/>
                <a:gd name="connsiteX7" fmla="*/ 803907 w 1586761"/>
                <a:gd name="connsiteY7" fmla="*/ 2574827 h 2575606"/>
                <a:gd name="connsiteX8" fmla="*/ 803907 w 1586761"/>
                <a:gd name="connsiteY8" fmla="*/ 1960159 h 2575606"/>
                <a:gd name="connsiteX9" fmla="*/ 521119 w 1586761"/>
                <a:gd name="connsiteY9" fmla="*/ 2247020 h 2575606"/>
                <a:gd name="connsiteX10" fmla="*/ 602326 w 1586761"/>
                <a:gd name="connsiteY10" fmla="*/ 2444149 h 2575606"/>
                <a:gd name="connsiteX11" fmla="*/ 602326 w 1586761"/>
                <a:gd name="connsiteY11" fmla="*/ 2444149 h 2575606"/>
                <a:gd name="connsiteX12" fmla="*/ 1005247 w 1586761"/>
                <a:gd name="connsiteY12" fmla="*/ 2444149 h 2575606"/>
                <a:gd name="connsiteX13" fmla="*/ 1004896 w 1586761"/>
                <a:gd name="connsiteY13" fmla="*/ 2043043 h 2575606"/>
                <a:gd name="connsiteX14" fmla="*/ 803907 w 1586761"/>
                <a:gd name="connsiteY14" fmla="*/ 1960159 h 2575606"/>
                <a:gd name="connsiteX15" fmla="*/ 1086800 w 1586761"/>
                <a:gd name="connsiteY15" fmla="*/ 1820286 h 2575606"/>
                <a:gd name="connsiteX16" fmla="*/ 506012 w 1586761"/>
                <a:gd name="connsiteY16" fmla="*/ 1820286 h 2575606"/>
                <a:gd name="connsiteX17" fmla="*/ 506012 w 1586761"/>
                <a:gd name="connsiteY17" fmla="*/ 1533764 h 2575606"/>
                <a:gd name="connsiteX18" fmla="*/ 545457 w 1586761"/>
                <a:gd name="connsiteY18" fmla="*/ 1307741 h 2575606"/>
                <a:gd name="connsiteX19" fmla="*/ 705173 w 1586761"/>
                <a:gd name="connsiteY19" fmla="*/ 1107611 h 2575606"/>
                <a:gd name="connsiteX20" fmla="*/ 943055 w 1586761"/>
                <a:gd name="connsiteY20" fmla="*/ 862954 h 2575606"/>
                <a:gd name="connsiteX21" fmla="*/ 938457 w 1586761"/>
                <a:gd name="connsiteY21" fmla="*/ 566510 h 2575606"/>
                <a:gd name="connsiteX22" fmla="*/ 810441 w 1586761"/>
                <a:gd name="connsiteY22" fmla="*/ 509883 h 2575606"/>
                <a:gd name="connsiteX23" fmla="*/ 677586 w 1586761"/>
                <a:gd name="connsiteY23" fmla="*/ 579336 h 2575606"/>
                <a:gd name="connsiteX24" fmla="*/ 607165 w 1586761"/>
                <a:gd name="connsiteY24" fmla="*/ 775110 h 2575606"/>
                <a:gd name="connsiteX25" fmla="*/ 604987 w 1586761"/>
                <a:gd name="connsiteY25" fmla="*/ 796648 h 2575606"/>
                <a:gd name="connsiteX26" fmla="*/ 0 w 1586761"/>
                <a:gd name="connsiteY26" fmla="*/ 796648 h 2575606"/>
                <a:gd name="connsiteX27" fmla="*/ 3146 w 1586761"/>
                <a:gd name="connsiteY27" fmla="*/ 770028 h 2575606"/>
                <a:gd name="connsiteX28" fmla="*/ 266194 w 1586761"/>
                <a:gd name="connsiteY28" fmla="*/ 205696 h 2575606"/>
                <a:gd name="connsiteX29" fmla="*/ 826171 w 1586761"/>
                <a:gd name="connsiteY29" fmla="*/ 0 h 2575606"/>
                <a:gd name="connsiteX30" fmla="*/ 1373806 w 1586761"/>
                <a:gd name="connsiteY30" fmla="*/ 184158 h 2575606"/>
                <a:gd name="connsiteX31" fmla="*/ 1586761 w 1586761"/>
                <a:gd name="connsiteY31" fmla="*/ 695736 h 2575606"/>
                <a:gd name="connsiteX32" fmla="*/ 1549010 w 1586761"/>
                <a:gd name="connsiteY32" fmla="*/ 914741 h 2575606"/>
                <a:gd name="connsiteX33" fmla="*/ 1500611 w 1586761"/>
                <a:gd name="connsiteY33" fmla="*/ 1011539 h 2575606"/>
                <a:gd name="connsiteX34" fmla="*/ 1432368 w 1586761"/>
                <a:gd name="connsiteY34" fmla="*/ 1106159 h 2575606"/>
                <a:gd name="connsiteX35" fmla="*/ 1362916 w 1586761"/>
                <a:gd name="connsiteY35" fmla="*/ 1184323 h 2575606"/>
                <a:gd name="connsiteX36" fmla="*/ 1203683 w 1586761"/>
                <a:gd name="connsiteY36" fmla="*/ 1341862 h 2575606"/>
                <a:gd name="connsiteX37" fmla="*/ 1108579 w 1586761"/>
                <a:gd name="connsiteY37" fmla="*/ 1456326 h 2575606"/>
                <a:gd name="connsiteX38" fmla="*/ 1086800 w 1586761"/>
                <a:gd name="connsiteY38" fmla="*/ 1587003 h 2575606"/>
                <a:gd name="connsiteX39" fmla="*/ 554411 w 1586761"/>
                <a:gd name="connsiteY39" fmla="*/ 1771887 h 2575606"/>
                <a:gd name="connsiteX40" fmla="*/ 1038401 w 1586761"/>
                <a:gd name="connsiteY40" fmla="*/ 1771887 h 2575606"/>
                <a:gd name="connsiteX41" fmla="*/ 1038401 w 1586761"/>
                <a:gd name="connsiteY41" fmla="*/ 1586277 h 2575606"/>
                <a:gd name="connsiteX42" fmla="*/ 1065504 w 1586761"/>
                <a:gd name="connsiteY42" fmla="*/ 1433337 h 2575606"/>
                <a:gd name="connsiteX43" fmla="*/ 1169804 w 1586761"/>
                <a:gd name="connsiteY43" fmla="*/ 1306531 h 2575606"/>
                <a:gd name="connsiteX44" fmla="*/ 1328795 w 1586761"/>
                <a:gd name="connsiteY44" fmla="*/ 1149476 h 2575606"/>
                <a:gd name="connsiteX45" fmla="*/ 1395585 w 1586761"/>
                <a:gd name="connsiteY45" fmla="*/ 1073974 h 2575606"/>
                <a:gd name="connsiteX46" fmla="*/ 1456810 w 1586761"/>
                <a:gd name="connsiteY46" fmla="*/ 990244 h 2575606"/>
                <a:gd name="connsiteX47" fmla="*/ 1505209 w 1586761"/>
                <a:gd name="connsiteY47" fmla="*/ 891510 h 2575606"/>
                <a:gd name="connsiteX48" fmla="*/ 1537636 w 1586761"/>
                <a:gd name="connsiteY48" fmla="*/ 694526 h 2575606"/>
                <a:gd name="connsiteX49" fmla="*/ 1341136 w 1586761"/>
                <a:gd name="connsiteY49" fmla="*/ 219489 h 2575606"/>
                <a:gd name="connsiteX50" fmla="*/ 825445 w 1586761"/>
                <a:gd name="connsiteY50" fmla="*/ 47189 h 2575606"/>
                <a:gd name="connsiteX51" fmla="*/ 298138 w 1586761"/>
                <a:gd name="connsiteY51" fmla="*/ 240785 h 2575606"/>
                <a:gd name="connsiteX52" fmla="*/ 53723 w 1586761"/>
                <a:gd name="connsiteY52" fmla="*/ 748974 h 2575606"/>
                <a:gd name="connsiteX53" fmla="*/ 561912 w 1586761"/>
                <a:gd name="connsiteY53" fmla="*/ 748974 h 2575606"/>
                <a:gd name="connsiteX54" fmla="*/ 639351 w 1586761"/>
                <a:gd name="connsiteY54" fmla="*/ 550297 h 2575606"/>
                <a:gd name="connsiteX55" fmla="*/ 810441 w 1586761"/>
                <a:gd name="connsiteY55" fmla="*/ 461484 h 2575606"/>
                <a:gd name="connsiteX56" fmla="*/ 975966 w 1586761"/>
                <a:gd name="connsiteY56" fmla="*/ 536745 h 2575606"/>
                <a:gd name="connsiteX57" fmla="*/ 979838 w 1586761"/>
                <a:gd name="connsiteY57" fmla="*/ 895382 h 2575606"/>
                <a:gd name="connsiteX58" fmla="*/ 740747 w 1586761"/>
                <a:gd name="connsiteY58" fmla="*/ 1141491 h 2575606"/>
                <a:gd name="connsiteX59" fmla="*/ 589258 w 1586761"/>
                <a:gd name="connsiteY59" fmla="*/ 1329763 h 2575606"/>
                <a:gd name="connsiteX60" fmla="*/ 555137 w 1586761"/>
                <a:gd name="connsiteY60" fmla="*/ 1533764 h 257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1586761" h="2575606">
                  <a:moveTo>
                    <a:pt x="803907" y="2575553"/>
                  </a:moveTo>
                  <a:cubicBezTo>
                    <a:pt x="715352" y="2577174"/>
                    <a:pt x="630061" y="2542133"/>
                    <a:pt x="568204" y="2478755"/>
                  </a:cubicBezTo>
                  <a:lnTo>
                    <a:pt x="568204" y="2478755"/>
                  </a:lnTo>
                  <a:cubicBezTo>
                    <a:pt x="438025" y="2349602"/>
                    <a:pt x="437186" y="2139405"/>
                    <a:pt x="566326" y="2009212"/>
                  </a:cubicBezTo>
                  <a:cubicBezTo>
                    <a:pt x="629124" y="1945906"/>
                    <a:pt x="714744" y="1910526"/>
                    <a:pt x="803907" y="1911034"/>
                  </a:cubicBezTo>
                  <a:cubicBezTo>
                    <a:pt x="987209" y="1906074"/>
                    <a:pt x="1139816" y="2050666"/>
                    <a:pt x="1144767" y="2233977"/>
                  </a:cubicBezTo>
                  <a:cubicBezTo>
                    <a:pt x="1149716" y="2417264"/>
                    <a:pt x="1005134" y="2569866"/>
                    <a:pt x="821832" y="2574827"/>
                  </a:cubicBezTo>
                  <a:cubicBezTo>
                    <a:pt x="815860" y="2574996"/>
                    <a:pt x="809882" y="2574996"/>
                    <a:pt x="803907" y="2574827"/>
                  </a:cubicBezTo>
                  <a:close/>
                  <a:moveTo>
                    <a:pt x="803907" y="1960159"/>
                  </a:moveTo>
                  <a:cubicBezTo>
                    <a:pt x="646606" y="1961273"/>
                    <a:pt x="519996" y="2089700"/>
                    <a:pt x="521119" y="2247020"/>
                  </a:cubicBezTo>
                  <a:cubicBezTo>
                    <a:pt x="521644" y="2320756"/>
                    <a:pt x="550756" y="2391419"/>
                    <a:pt x="602326" y="2444149"/>
                  </a:cubicBezTo>
                  <a:lnTo>
                    <a:pt x="602326" y="2444149"/>
                  </a:lnTo>
                  <a:cubicBezTo>
                    <a:pt x="714377" y="2553483"/>
                    <a:pt x="893196" y="2553483"/>
                    <a:pt x="1005247" y="2444149"/>
                  </a:cubicBezTo>
                  <a:cubicBezTo>
                    <a:pt x="1115909" y="2333292"/>
                    <a:pt x="1115752" y="2153707"/>
                    <a:pt x="1004896" y="2043043"/>
                  </a:cubicBezTo>
                  <a:cubicBezTo>
                    <a:pt x="951570" y="1989828"/>
                    <a:pt x="879255" y="1959990"/>
                    <a:pt x="803907" y="1960159"/>
                  </a:cubicBezTo>
                  <a:close/>
                  <a:moveTo>
                    <a:pt x="1086800" y="1820286"/>
                  </a:moveTo>
                  <a:lnTo>
                    <a:pt x="506012" y="1820286"/>
                  </a:lnTo>
                  <a:lnTo>
                    <a:pt x="506012" y="1533764"/>
                  </a:lnTo>
                  <a:cubicBezTo>
                    <a:pt x="506012" y="1433337"/>
                    <a:pt x="518837" y="1359286"/>
                    <a:pt x="545457" y="1307741"/>
                  </a:cubicBezTo>
                  <a:cubicBezTo>
                    <a:pt x="572076" y="1256196"/>
                    <a:pt x="623621" y="1191825"/>
                    <a:pt x="705173" y="1107611"/>
                  </a:cubicBezTo>
                  <a:lnTo>
                    <a:pt x="943055" y="862954"/>
                  </a:lnTo>
                  <a:cubicBezTo>
                    <a:pt x="1005683" y="773513"/>
                    <a:pt x="1003827" y="653967"/>
                    <a:pt x="938457" y="566510"/>
                  </a:cubicBezTo>
                  <a:cubicBezTo>
                    <a:pt x="906813" y="528880"/>
                    <a:pt x="859566" y="507996"/>
                    <a:pt x="810441" y="509883"/>
                  </a:cubicBezTo>
                  <a:cubicBezTo>
                    <a:pt x="757430" y="509787"/>
                    <a:pt x="707753" y="535753"/>
                    <a:pt x="677586" y="579336"/>
                  </a:cubicBezTo>
                  <a:cubicBezTo>
                    <a:pt x="636411" y="636810"/>
                    <a:pt x="612030" y="704593"/>
                    <a:pt x="607165" y="775110"/>
                  </a:cubicBezTo>
                  <a:lnTo>
                    <a:pt x="604987" y="796648"/>
                  </a:lnTo>
                  <a:lnTo>
                    <a:pt x="0" y="796648"/>
                  </a:lnTo>
                  <a:lnTo>
                    <a:pt x="3146" y="770028"/>
                  </a:lnTo>
                  <a:cubicBezTo>
                    <a:pt x="29281" y="531905"/>
                    <a:pt x="117852" y="341939"/>
                    <a:pt x="266194" y="205696"/>
                  </a:cubicBezTo>
                  <a:cubicBezTo>
                    <a:pt x="414537" y="69453"/>
                    <a:pt x="603052" y="0"/>
                    <a:pt x="826171" y="0"/>
                  </a:cubicBezTo>
                  <a:cubicBezTo>
                    <a:pt x="1049290" y="0"/>
                    <a:pt x="1233449" y="61951"/>
                    <a:pt x="1373806" y="184158"/>
                  </a:cubicBezTo>
                  <a:cubicBezTo>
                    <a:pt x="1514163" y="306366"/>
                    <a:pt x="1586761" y="479392"/>
                    <a:pt x="1586761" y="695736"/>
                  </a:cubicBezTo>
                  <a:cubicBezTo>
                    <a:pt x="1586761" y="792534"/>
                    <a:pt x="1574420" y="865132"/>
                    <a:pt x="1549010" y="914741"/>
                  </a:cubicBezTo>
                  <a:cubicBezTo>
                    <a:pt x="1523601" y="964350"/>
                    <a:pt x="1509565" y="992663"/>
                    <a:pt x="1500611" y="1011539"/>
                  </a:cubicBezTo>
                  <a:cubicBezTo>
                    <a:pt x="1481685" y="1045660"/>
                    <a:pt x="1458777" y="1077434"/>
                    <a:pt x="1432368" y="1106159"/>
                  </a:cubicBezTo>
                  <a:cubicBezTo>
                    <a:pt x="1398005" y="1146330"/>
                    <a:pt x="1375258" y="1171982"/>
                    <a:pt x="1362916" y="1184323"/>
                  </a:cubicBezTo>
                  <a:cubicBezTo>
                    <a:pt x="1306935" y="1240466"/>
                    <a:pt x="1253856" y="1292979"/>
                    <a:pt x="1203683" y="1341862"/>
                  </a:cubicBezTo>
                  <a:cubicBezTo>
                    <a:pt x="1166629" y="1375234"/>
                    <a:pt x="1134596" y="1413783"/>
                    <a:pt x="1108579" y="1456326"/>
                  </a:cubicBezTo>
                  <a:cubicBezTo>
                    <a:pt x="1091586" y="1497683"/>
                    <a:pt x="1084143" y="1542355"/>
                    <a:pt x="1086800" y="1587003"/>
                  </a:cubicBezTo>
                  <a:close/>
                  <a:moveTo>
                    <a:pt x="554411" y="1771887"/>
                  </a:moveTo>
                  <a:lnTo>
                    <a:pt x="1038401" y="1771887"/>
                  </a:lnTo>
                  <a:lnTo>
                    <a:pt x="1038401" y="1586277"/>
                  </a:lnTo>
                  <a:cubicBezTo>
                    <a:pt x="1035530" y="1533885"/>
                    <a:pt x="1044806" y="1481542"/>
                    <a:pt x="1065504" y="1433337"/>
                  </a:cubicBezTo>
                  <a:cubicBezTo>
                    <a:pt x="1093810" y="1386148"/>
                    <a:pt x="1128960" y="1343411"/>
                    <a:pt x="1169804" y="1306531"/>
                  </a:cubicBezTo>
                  <a:cubicBezTo>
                    <a:pt x="1219977" y="1258132"/>
                    <a:pt x="1272974" y="1205789"/>
                    <a:pt x="1328795" y="1149476"/>
                  </a:cubicBezTo>
                  <a:cubicBezTo>
                    <a:pt x="1339926" y="1138103"/>
                    <a:pt x="1362432" y="1112693"/>
                    <a:pt x="1395585" y="1073974"/>
                  </a:cubicBezTo>
                  <a:cubicBezTo>
                    <a:pt x="1419255" y="1048613"/>
                    <a:pt x="1439810" y="1020493"/>
                    <a:pt x="1456810" y="990244"/>
                  </a:cubicBezTo>
                  <a:cubicBezTo>
                    <a:pt x="1466248" y="970400"/>
                    <a:pt x="1482219" y="937973"/>
                    <a:pt x="1505209" y="891510"/>
                  </a:cubicBezTo>
                  <a:cubicBezTo>
                    <a:pt x="1526746" y="849644"/>
                    <a:pt x="1537636" y="783338"/>
                    <a:pt x="1537636" y="694526"/>
                  </a:cubicBezTo>
                  <a:cubicBezTo>
                    <a:pt x="1537636" y="492944"/>
                    <a:pt x="1471572" y="332985"/>
                    <a:pt x="1341136" y="219489"/>
                  </a:cubicBezTo>
                  <a:cubicBezTo>
                    <a:pt x="1210701" y="105994"/>
                    <a:pt x="1036465" y="47189"/>
                    <a:pt x="825445" y="47189"/>
                  </a:cubicBezTo>
                  <a:cubicBezTo>
                    <a:pt x="614425" y="47189"/>
                    <a:pt x="438253" y="112044"/>
                    <a:pt x="298138" y="240785"/>
                  </a:cubicBezTo>
                  <a:cubicBezTo>
                    <a:pt x="164315" y="363961"/>
                    <a:pt x="82036" y="534325"/>
                    <a:pt x="53723" y="748974"/>
                  </a:cubicBezTo>
                  <a:lnTo>
                    <a:pt x="561912" y="748974"/>
                  </a:lnTo>
                  <a:cubicBezTo>
                    <a:pt x="569816" y="677102"/>
                    <a:pt x="596525" y="608569"/>
                    <a:pt x="639351" y="550297"/>
                  </a:cubicBezTo>
                  <a:cubicBezTo>
                    <a:pt x="678573" y="494662"/>
                    <a:pt x="742373" y="461557"/>
                    <a:pt x="810441" y="461484"/>
                  </a:cubicBezTo>
                  <a:cubicBezTo>
                    <a:pt x="874258" y="459766"/>
                    <a:pt x="935316" y="487523"/>
                    <a:pt x="975966" y="536745"/>
                  </a:cubicBezTo>
                  <a:cubicBezTo>
                    <a:pt x="1056337" y="642303"/>
                    <a:pt x="1057910" y="788105"/>
                    <a:pt x="979838" y="895382"/>
                  </a:cubicBezTo>
                  <a:lnTo>
                    <a:pt x="740747" y="1141491"/>
                  </a:lnTo>
                  <a:cubicBezTo>
                    <a:pt x="663550" y="1220865"/>
                    <a:pt x="612489" y="1284268"/>
                    <a:pt x="589258" y="1329763"/>
                  </a:cubicBezTo>
                  <a:cubicBezTo>
                    <a:pt x="566026" y="1375258"/>
                    <a:pt x="555137" y="1442532"/>
                    <a:pt x="555137" y="1533764"/>
                  </a:cubicBezTo>
                  <a:close/>
                </a:path>
              </a:pathLst>
            </a:custGeom>
            <a:solidFill>
              <a:srgbClr val="FFFFFF"/>
            </a:solidFill>
            <a:ln w="24176" cap="flat">
              <a:noFill/>
              <a:prstDash val="solid"/>
              <a:miter/>
            </a:ln>
          </p:spPr>
          <p:txBody>
            <a:bodyPr rtlCol="0" anchor="ctr"/>
            <a:lstStyle/>
            <a:p>
              <a:endParaRPr lang="en-IN" dirty="0"/>
            </a:p>
          </p:txBody>
        </p:sp>
      </p:grpSp>
      <p:sp>
        <p:nvSpPr>
          <p:cNvPr id="14" name="TextBox 13">
            <a:extLst>
              <a:ext uri="{FF2B5EF4-FFF2-40B4-BE49-F238E27FC236}">
                <a16:creationId xmlns:a16="http://schemas.microsoft.com/office/drawing/2014/main" id="{23D95858-F205-4754-D063-F6C7E683D9D4}"/>
              </a:ext>
            </a:extLst>
          </p:cNvPr>
          <p:cNvSpPr txBox="1"/>
          <p:nvPr/>
        </p:nvSpPr>
        <p:spPr>
          <a:xfrm>
            <a:off x="4529598" y="2828050"/>
            <a:ext cx="4135272" cy="1446550"/>
          </a:xfrm>
          <a:prstGeom prst="rect">
            <a:avLst/>
          </a:prstGeom>
          <a:noFill/>
        </p:spPr>
        <p:txBody>
          <a:bodyPr wrap="square" rtlCol="0">
            <a:spAutoFit/>
          </a:bodyPr>
          <a:lstStyle/>
          <a:p>
            <a:pPr algn="ctr"/>
            <a:r>
              <a:rPr lang="en-GB" sz="4400" dirty="0">
                <a:latin typeface="Georgia" panose="02040502050405020303" pitchFamily="18" charset="0"/>
                <a:ea typeface="Cambria" panose="02040503050406030204" pitchFamily="18" charset="0"/>
                <a:cs typeface="+mj-cs"/>
              </a:rPr>
              <a:t>Thank you any questions</a:t>
            </a:r>
            <a:endParaRPr lang="en-IN" sz="4400" dirty="0">
              <a:latin typeface="Georgia" panose="02040502050405020303" pitchFamily="18" charset="0"/>
              <a:ea typeface="Cambria" panose="02040503050406030204" pitchFamily="18" charset="0"/>
              <a:cs typeface="+mj-cs"/>
            </a:endParaRPr>
          </a:p>
        </p:txBody>
      </p:sp>
    </p:spTree>
    <p:extLst>
      <p:ext uri="{BB962C8B-B14F-4D97-AF65-F5344CB8AC3E}">
        <p14:creationId xmlns:p14="http://schemas.microsoft.com/office/powerpoint/2010/main" val="1955563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928AA836-F9E1-FB6E-E49E-408760604295}"/>
              </a:ext>
            </a:extLst>
          </p:cNvPr>
          <p:cNvPicPr>
            <a:picLocks noChangeAspect="1"/>
          </p:cNvPicPr>
          <p:nvPr/>
        </p:nvPicPr>
        <p:blipFill>
          <a:blip r:embed="rId2"/>
          <a:stretch>
            <a:fillRect/>
          </a:stretch>
        </p:blipFill>
        <p:spPr>
          <a:xfrm>
            <a:off x="2535627" y="1195767"/>
            <a:ext cx="7120745" cy="2950720"/>
          </a:xfrm>
          <a:prstGeom prst="rect">
            <a:avLst/>
          </a:prstGeom>
        </p:spPr>
      </p:pic>
      <p:sp>
        <p:nvSpPr>
          <p:cNvPr id="2" name="Title 1">
            <a:extLst>
              <a:ext uri="{FF2B5EF4-FFF2-40B4-BE49-F238E27FC236}">
                <a16:creationId xmlns:a16="http://schemas.microsoft.com/office/drawing/2014/main" id="{0953BD17-A7FE-4352-9D7A-10482C6865A6}"/>
              </a:ext>
            </a:extLst>
          </p:cNvPr>
          <p:cNvSpPr>
            <a:spLocks noGrp="1"/>
          </p:cNvSpPr>
          <p:nvPr>
            <p:ph type="title"/>
          </p:nvPr>
        </p:nvSpPr>
        <p:spPr>
          <a:xfrm>
            <a:off x="444500" y="412137"/>
            <a:ext cx="9146972" cy="640080"/>
          </a:xfrm>
        </p:spPr>
        <p:txBody>
          <a:bodyPr/>
          <a:lstStyle/>
          <a:p>
            <a:r>
              <a:rPr lang="en-US" sz="2800" b="1" dirty="0">
                <a:latin typeface="Helvetica" panose="020B0604020202020204" pitchFamily="34" charset="0"/>
                <a:cs typeface="Helvetica" panose="020B0604020202020204" pitchFamily="34" charset="0"/>
              </a:rPr>
              <a:t>PIO Data transfer</a:t>
            </a:r>
            <a:endParaRPr lang="en-IN" sz="2800" b="1" dirty="0">
              <a:latin typeface="Helvetica" panose="020B0604020202020204" pitchFamily="34" charset="0"/>
              <a:cs typeface="Helvetica" panose="020B0604020202020204" pitchFamily="34" charset="0"/>
            </a:endParaRPr>
          </a:p>
        </p:txBody>
      </p:sp>
      <p:sp>
        <p:nvSpPr>
          <p:cNvPr id="11" name="Slide Number Placeholder 10">
            <a:extLst>
              <a:ext uri="{FF2B5EF4-FFF2-40B4-BE49-F238E27FC236}">
                <a16:creationId xmlns:a16="http://schemas.microsoft.com/office/drawing/2014/main" id="{BB91C9BA-35ED-8962-D346-3AE9005421D3}"/>
              </a:ext>
            </a:extLst>
          </p:cNvPr>
          <p:cNvSpPr>
            <a:spLocks noGrp="1"/>
          </p:cNvSpPr>
          <p:nvPr>
            <p:ph type="sldNum" sz="quarter" idx="4"/>
          </p:nvPr>
        </p:nvSpPr>
        <p:spPr/>
        <p:txBody>
          <a:bodyPr/>
          <a:lstStyle/>
          <a:p>
            <a:fld id="{9860EDB8-5305-433F-BE41-D7A86D811DB3}" type="slidenum">
              <a:rPr lang="en-US" smtClean="0"/>
              <a:pPr/>
              <a:t>3</a:t>
            </a:fld>
            <a:endParaRPr lang="en-US" dirty="0"/>
          </a:p>
        </p:txBody>
      </p:sp>
      <p:sp>
        <p:nvSpPr>
          <p:cNvPr id="4" name="Content Placeholder 7">
            <a:extLst>
              <a:ext uri="{FF2B5EF4-FFF2-40B4-BE49-F238E27FC236}">
                <a16:creationId xmlns:a16="http://schemas.microsoft.com/office/drawing/2014/main" id="{2D513523-DD63-80E7-D3A1-250BE86F2755}"/>
              </a:ext>
            </a:extLst>
          </p:cNvPr>
          <p:cNvSpPr txBox="1">
            <a:spLocks/>
          </p:cNvSpPr>
          <p:nvPr/>
        </p:nvSpPr>
        <p:spPr>
          <a:xfrm>
            <a:off x="704579" y="4146487"/>
            <a:ext cx="10943947" cy="2849737"/>
          </a:xfrm>
          <a:prstGeom prst="rect">
            <a:avLst/>
          </a:prstGeom>
        </p:spPr>
        <p:txBody>
          <a:bodyPr vert="horz" lIns="91440" tIns="45720" rIns="91440" bIns="45720" rtlCol="0">
            <a:normAutofit/>
          </a:bodyPr>
          <a:lstStyle>
            <a:lvl1pPr marL="228598" indent="-228598" algn="l" defTabSz="914391" rtl="0" eaLnBrk="1" latinLnBrk="0" hangingPunct="1">
              <a:lnSpc>
                <a:spcPct val="100000"/>
              </a:lnSpc>
              <a:spcBef>
                <a:spcPts val="10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1pPr>
            <a:lvl2pPr marL="685793"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2pPr>
            <a:lvl3pPr marL="1142989"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3pPr>
            <a:lvl4pPr marL="1600185"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4pPr>
            <a:lvl5pPr marL="2057380" indent="-228598" algn="l" defTabSz="914391" rtl="0" eaLnBrk="1" latinLnBrk="0" hangingPunct="1">
              <a:lnSpc>
                <a:spcPct val="100000"/>
              </a:lnSpc>
              <a:spcBef>
                <a:spcPts val="500"/>
              </a:spcBef>
              <a:buFont typeface="Arial" panose="020B0604020202020204" pitchFamily="34" charset="0"/>
              <a:buChar char="•"/>
              <a:defRPr lang="en-US" sz="1400" kern="1200">
                <a:solidFill>
                  <a:schemeClr val="tx1">
                    <a:lumMod val="75000"/>
                    <a:lumOff val="25000"/>
                  </a:schemeClr>
                </a:solidFill>
                <a:latin typeface="+mn-lt"/>
                <a:ea typeface="+mn-ea"/>
                <a:cs typeface="+mn-cs"/>
              </a:defRPr>
            </a:lvl5pPr>
            <a:lvl6pPr marL="2514576"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r>
              <a:rPr lang="en-US" sz="2800" dirty="0">
                <a:solidFill>
                  <a:schemeClr val="tx1"/>
                </a:solidFill>
                <a:latin typeface="Helvetica" panose="020B0604020202020204" pitchFamily="34" charset="0"/>
                <a:cs typeface="Helvetica" panose="020B0604020202020204" pitchFamily="34" charset="0"/>
              </a:rPr>
              <a:t>Processor first reads from  memory location where first data is stored and stores it in an internal register</a:t>
            </a:r>
          </a:p>
          <a:p>
            <a:pPr marL="342900" indent="-342900"/>
            <a:r>
              <a:rPr lang="en-US" sz="2800" dirty="0">
                <a:solidFill>
                  <a:schemeClr val="tx1"/>
                </a:solidFill>
                <a:latin typeface="Helvetica" panose="020B0604020202020204" pitchFamily="34" charset="0"/>
                <a:cs typeface="Helvetica" panose="020B0604020202020204" pitchFamily="34" charset="0"/>
              </a:rPr>
              <a:t>Then from internal register, it is transferred to the peripheral</a:t>
            </a:r>
          </a:p>
          <a:p>
            <a:pPr algn="just">
              <a:buFont typeface="Courier New" panose="02070309020205020404" pitchFamily="49" charset="0"/>
              <a:buChar char="o"/>
            </a:pPr>
            <a:endParaRPr lang="en-US" sz="2800" dirty="0">
              <a:solidFill>
                <a:schemeClr val="tx1"/>
              </a:solidFill>
              <a:latin typeface="Helvetica" panose="020B0604020202020204" pitchFamily="34" charset="0"/>
              <a:cs typeface="Helvetica" panose="020B0604020202020204" pitchFamily="34" charset="0"/>
            </a:endParaRPr>
          </a:p>
        </p:txBody>
      </p:sp>
      <p:sp>
        <p:nvSpPr>
          <p:cNvPr id="18" name="Arc 17">
            <a:extLst>
              <a:ext uri="{FF2B5EF4-FFF2-40B4-BE49-F238E27FC236}">
                <a16:creationId xmlns:a16="http://schemas.microsoft.com/office/drawing/2014/main" id="{E3D6AE91-7F59-15B3-A511-361D7DF244F3}"/>
              </a:ext>
            </a:extLst>
          </p:cNvPr>
          <p:cNvSpPr/>
          <p:nvPr/>
        </p:nvSpPr>
        <p:spPr>
          <a:xfrm>
            <a:off x="1729580" y="2011071"/>
            <a:ext cx="5383597" cy="2027582"/>
          </a:xfrm>
          <a:prstGeom prst="arc">
            <a:avLst>
              <a:gd name="adj1" fmla="val 16200000"/>
              <a:gd name="adj2" fmla="val 104537"/>
            </a:avLst>
          </a:prstGeom>
          <a:ln w="28575">
            <a:solidFill>
              <a:srgbClr val="FF0000"/>
            </a:solidFill>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 name="Arc 19">
            <a:extLst>
              <a:ext uri="{FF2B5EF4-FFF2-40B4-BE49-F238E27FC236}">
                <a16:creationId xmlns:a16="http://schemas.microsoft.com/office/drawing/2014/main" id="{E6D34EFF-F0EE-C6E4-1469-852B61D84DAA}"/>
              </a:ext>
            </a:extLst>
          </p:cNvPr>
          <p:cNvSpPr/>
          <p:nvPr/>
        </p:nvSpPr>
        <p:spPr>
          <a:xfrm>
            <a:off x="3915616" y="2070961"/>
            <a:ext cx="1526333" cy="1311965"/>
          </a:xfrm>
          <a:prstGeom prst="arc">
            <a:avLst>
              <a:gd name="adj1" fmla="val 14606096"/>
              <a:gd name="adj2" fmla="val 2155722"/>
            </a:avLst>
          </a:prstGeom>
          <a:ln w="25400">
            <a:solidFill>
              <a:srgbClr val="FF0000"/>
            </a:solidFill>
            <a:headEnd type="triangle"/>
            <a:tailEnd type="none"/>
          </a:ln>
        </p:spPr>
        <p:style>
          <a:lnRef idx="2">
            <a:schemeClr val="accent2"/>
          </a:lnRef>
          <a:fillRef idx="0">
            <a:schemeClr val="accent2"/>
          </a:fillRef>
          <a:effectRef idx="1">
            <a:schemeClr val="accent2"/>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357803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500"/>
                                        <p:tgtEl>
                                          <p:spTgt spid="2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Effect transition="in" filter="fade">
                                      <p:cBhvr>
                                        <p:cTn id="16" dur="500"/>
                                        <p:tgtEl>
                                          <p:spTgt spid="4">
                                            <p:txEl>
                                              <p:pRg st="1" end="1"/>
                                            </p:txEl>
                                          </p:spTgt>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3BD17-A7FE-4352-9D7A-10482C6865A6}"/>
              </a:ext>
            </a:extLst>
          </p:cNvPr>
          <p:cNvSpPr>
            <a:spLocks noGrp="1"/>
          </p:cNvSpPr>
          <p:nvPr>
            <p:ph type="title"/>
          </p:nvPr>
        </p:nvSpPr>
        <p:spPr>
          <a:xfrm>
            <a:off x="444500" y="412137"/>
            <a:ext cx="9146972" cy="640080"/>
          </a:xfrm>
        </p:spPr>
        <p:txBody>
          <a:bodyPr/>
          <a:lstStyle/>
          <a:p>
            <a:r>
              <a:rPr lang="en-US" sz="2800" b="1" dirty="0">
                <a:latin typeface="Helvetica" panose="020B0604020202020204" pitchFamily="34" charset="0"/>
                <a:cs typeface="Helvetica" panose="020B0604020202020204" pitchFamily="34" charset="0"/>
              </a:rPr>
              <a:t>PIO Data transfer</a:t>
            </a:r>
            <a:endParaRPr lang="en-IN" sz="2800" b="1" dirty="0">
              <a:latin typeface="Helvetica" panose="020B0604020202020204" pitchFamily="34" charset="0"/>
              <a:cs typeface="Helvetica" panose="020B0604020202020204" pitchFamily="34" charset="0"/>
            </a:endParaRPr>
          </a:p>
        </p:txBody>
      </p:sp>
      <p:sp>
        <p:nvSpPr>
          <p:cNvPr id="11" name="Slide Number Placeholder 10">
            <a:extLst>
              <a:ext uri="{FF2B5EF4-FFF2-40B4-BE49-F238E27FC236}">
                <a16:creationId xmlns:a16="http://schemas.microsoft.com/office/drawing/2014/main" id="{BB91C9BA-35ED-8962-D346-3AE9005421D3}"/>
              </a:ext>
            </a:extLst>
          </p:cNvPr>
          <p:cNvSpPr>
            <a:spLocks noGrp="1"/>
          </p:cNvSpPr>
          <p:nvPr>
            <p:ph type="sldNum" sz="quarter" idx="4"/>
          </p:nvPr>
        </p:nvSpPr>
        <p:spPr/>
        <p:txBody>
          <a:bodyPr/>
          <a:lstStyle/>
          <a:p>
            <a:fld id="{9860EDB8-5305-433F-BE41-D7A86D811DB3}" type="slidenum">
              <a:rPr lang="en-US" smtClean="0"/>
              <a:pPr/>
              <a:t>4</a:t>
            </a:fld>
            <a:endParaRPr lang="en-US" dirty="0"/>
          </a:p>
        </p:txBody>
      </p:sp>
      <p:sp>
        <p:nvSpPr>
          <p:cNvPr id="4" name="Content Placeholder 7">
            <a:extLst>
              <a:ext uri="{FF2B5EF4-FFF2-40B4-BE49-F238E27FC236}">
                <a16:creationId xmlns:a16="http://schemas.microsoft.com/office/drawing/2014/main" id="{2D513523-DD63-80E7-D3A1-250BE86F2755}"/>
              </a:ext>
            </a:extLst>
          </p:cNvPr>
          <p:cNvSpPr txBox="1">
            <a:spLocks/>
          </p:cNvSpPr>
          <p:nvPr/>
        </p:nvSpPr>
        <p:spPr>
          <a:xfrm>
            <a:off x="444500" y="1317804"/>
            <a:ext cx="10943947" cy="5401973"/>
          </a:xfrm>
          <a:prstGeom prst="rect">
            <a:avLst/>
          </a:prstGeom>
        </p:spPr>
        <p:txBody>
          <a:bodyPr vert="horz" lIns="91440" tIns="45720" rIns="91440" bIns="45720" rtlCol="0">
            <a:normAutofit/>
          </a:bodyPr>
          <a:lstStyle>
            <a:lvl1pPr marL="228598" indent="-228598" algn="l" defTabSz="914391" rtl="0" eaLnBrk="1" latinLnBrk="0" hangingPunct="1">
              <a:lnSpc>
                <a:spcPct val="100000"/>
              </a:lnSpc>
              <a:spcBef>
                <a:spcPts val="10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1pPr>
            <a:lvl2pPr marL="685793"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2pPr>
            <a:lvl3pPr marL="1142989"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3pPr>
            <a:lvl4pPr marL="1600185"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4pPr>
            <a:lvl5pPr marL="2057380" indent="-228598" algn="l" defTabSz="914391" rtl="0" eaLnBrk="1" latinLnBrk="0" hangingPunct="1">
              <a:lnSpc>
                <a:spcPct val="100000"/>
              </a:lnSpc>
              <a:spcBef>
                <a:spcPts val="500"/>
              </a:spcBef>
              <a:buFont typeface="Arial" panose="020B0604020202020204" pitchFamily="34" charset="0"/>
              <a:buChar char="•"/>
              <a:defRPr lang="en-US" sz="1400" kern="1200">
                <a:solidFill>
                  <a:schemeClr val="tx1">
                    <a:lumMod val="75000"/>
                    <a:lumOff val="25000"/>
                  </a:schemeClr>
                </a:solidFill>
                <a:latin typeface="+mn-lt"/>
                <a:ea typeface="+mn-ea"/>
                <a:cs typeface="+mn-cs"/>
              </a:defRPr>
            </a:lvl5pPr>
            <a:lvl6pPr marL="2514576"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r>
              <a:rPr lang="en-US" sz="2800" dirty="0">
                <a:solidFill>
                  <a:schemeClr val="tx1"/>
                </a:solidFill>
                <a:latin typeface="Helvetica" panose="020B0604020202020204" pitchFamily="34" charset="0"/>
                <a:cs typeface="Helvetica" panose="020B0604020202020204" pitchFamily="34" charset="0"/>
              </a:rPr>
              <a:t>One data transfer involves one read and write under processor supervision</a:t>
            </a:r>
          </a:p>
          <a:p>
            <a:pPr marL="342900" indent="-342900" algn="just"/>
            <a:r>
              <a:rPr lang="en-US" sz="2800" dirty="0">
                <a:solidFill>
                  <a:schemeClr val="tx1"/>
                </a:solidFill>
              </a:rPr>
              <a:t>Each read/write operation takes several clock cycles to complete</a:t>
            </a:r>
          </a:p>
          <a:p>
            <a:pPr marL="342900" indent="-342900" algn="just"/>
            <a:r>
              <a:rPr lang="en-US" sz="2800" b="1" dirty="0">
                <a:solidFill>
                  <a:schemeClr val="tx1"/>
                </a:solidFill>
              </a:rPr>
              <a:t>When large data transfer is involved between  memory and peripheral, this method is very inefficient</a:t>
            </a:r>
          </a:p>
          <a:p>
            <a:pPr marL="342900" indent="-342900" algn="just"/>
            <a:r>
              <a:rPr lang="en-US" sz="2800" dirty="0">
                <a:solidFill>
                  <a:schemeClr val="tx1"/>
                </a:solidFill>
              </a:rPr>
              <a:t>For example a 1080p video frame is stored in memory and needs to be transferred to the display controller</a:t>
            </a:r>
          </a:p>
          <a:p>
            <a:pPr marL="361950" indent="-361950" algn="just"/>
            <a:r>
              <a:rPr lang="en-US" sz="2800" dirty="0">
                <a:solidFill>
                  <a:schemeClr val="tx1"/>
                </a:solidFill>
              </a:rPr>
              <a:t>If PIO method is followed most probably the performance requirement of 50 fps won’t be met</a:t>
            </a:r>
          </a:p>
          <a:p>
            <a:pPr marL="342900" indent="-342900"/>
            <a:endParaRPr lang="en-US" sz="2800" b="1" dirty="0"/>
          </a:p>
          <a:p>
            <a:pPr marL="342900" indent="-342900"/>
            <a:endParaRPr lang="en-US" sz="2800" dirty="0"/>
          </a:p>
          <a:p>
            <a:pPr algn="just">
              <a:buFont typeface="Courier New" panose="02070309020205020404" pitchFamily="49" charset="0"/>
              <a:buChar char="o"/>
            </a:pPr>
            <a:endParaRPr lang="en-US" sz="2800" dirty="0">
              <a:solidFill>
                <a:schemeClr val="tx1"/>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014879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3BD17-A7FE-4352-9D7A-10482C6865A6}"/>
              </a:ext>
            </a:extLst>
          </p:cNvPr>
          <p:cNvSpPr>
            <a:spLocks noGrp="1"/>
          </p:cNvSpPr>
          <p:nvPr>
            <p:ph type="title"/>
          </p:nvPr>
        </p:nvSpPr>
        <p:spPr>
          <a:xfrm>
            <a:off x="444500" y="412137"/>
            <a:ext cx="9146972" cy="640080"/>
          </a:xfrm>
        </p:spPr>
        <p:txBody>
          <a:bodyPr/>
          <a:lstStyle/>
          <a:p>
            <a:r>
              <a:rPr lang="en-US" sz="2800" b="1" dirty="0">
                <a:latin typeface="Helvetica" panose="020B0604020202020204" pitchFamily="34" charset="0"/>
                <a:cs typeface="Helvetica" panose="020B0604020202020204" pitchFamily="34" charset="0"/>
              </a:rPr>
              <a:t>Direct Memory Access</a:t>
            </a:r>
            <a:endParaRPr lang="en-IN" sz="2800" b="1" dirty="0">
              <a:latin typeface="Helvetica" panose="020B0604020202020204" pitchFamily="34" charset="0"/>
              <a:cs typeface="Helvetica" panose="020B0604020202020204" pitchFamily="34" charset="0"/>
            </a:endParaRPr>
          </a:p>
        </p:txBody>
      </p:sp>
      <p:sp>
        <p:nvSpPr>
          <p:cNvPr id="11" name="Slide Number Placeholder 10">
            <a:extLst>
              <a:ext uri="{FF2B5EF4-FFF2-40B4-BE49-F238E27FC236}">
                <a16:creationId xmlns:a16="http://schemas.microsoft.com/office/drawing/2014/main" id="{BB91C9BA-35ED-8962-D346-3AE9005421D3}"/>
              </a:ext>
            </a:extLst>
          </p:cNvPr>
          <p:cNvSpPr>
            <a:spLocks noGrp="1"/>
          </p:cNvSpPr>
          <p:nvPr>
            <p:ph type="sldNum" sz="quarter" idx="4"/>
          </p:nvPr>
        </p:nvSpPr>
        <p:spPr/>
        <p:txBody>
          <a:bodyPr/>
          <a:lstStyle/>
          <a:p>
            <a:fld id="{9860EDB8-5305-433F-BE41-D7A86D811DB3}" type="slidenum">
              <a:rPr lang="en-US" smtClean="0"/>
              <a:pPr/>
              <a:t>5</a:t>
            </a:fld>
            <a:endParaRPr lang="en-US" dirty="0"/>
          </a:p>
        </p:txBody>
      </p:sp>
      <p:sp>
        <p:nvSpPr>
          <p:cNvPr id="4" name="Content Placeholder 7">
            <a:extLst>
              <a:ext uri="{FF2B5EF4-FFF2-40B4-BE49-F238E27FC236}">
                <a16:creationId xmlns:a16="http://schemas.microsoft.com/office/drawing/2014/main" id="{2D513523-DD63-80E7-D3A1-250BE86F2755}"/>
              </a:ext>
            </a:extLst>
          </p:cNvPr>
          <p:cNvSpPr txBox="1">
            <a:spLocks/>
          </p:cNvSpPr>
          <p:nvPr/>
        </p:nvSpPr>
        <p:spPr>
          <a:xfrm>
            <a:off x="444500" y="1317805"/>
            <a:ext cx="10943947" cy="1234010"/>
          </a:xfrm>
          <a:prstGeom prst="rect">
            <a:avLst/>
          </a:prstGeom>
        </p:spPr>
        <p:txBody>
          <a:bodyPr vert="horz" lIns="91440" tIns="45720" rIns="91440" bIns="45720" rtlCol="0">
            <a:normAutofit/>
          </a:bodyPr>
          <a:lstStyle>
            <a:lvl1pPr marL="228598" indent="-228598" algn="l" defTabSz="914391" rtl="0" eaLnBrk="1" latinLnBrk="0" hangingPunct="1">
              <a:lnSpc>
                <a:spcPct val="100000"/>
              </a:lnSpc>
              <a:spcBef>
                <a:spcPts val="10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1pPr>
            <a:lvl2pPr marL="685793"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2pPr>
            <a:lvl3pPr marL="1142989"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3pPr>
            <a:lvl4pPr marL="1600185"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4pPr>
            <a:lvl5pPr marL="2057380" indent="-228598" algn="l" defTabSz="914391" rtl="0" eaLnBrk="1" latinLnBrk="0" hangingPunct="1">
              <a:lnSpc>
                <a:spcPct val="100000"/>
              </a:lnSpc>
              <a:spcBef>
                <a:spcPts val="500"/>
              </a:spcBef>
              <a:buFont typeface="Arial" panose="020B0604020202020204" pitchFamily="34" charset="0"/>
              <a:buChar char="•"/>
              <a:defRPr lang="en-US" sz="1400" kern="1200">
                <a:solidFill>
                  <a:schemeClr val="tx1">
                    <a:lumMod val="75000"/>
                    <a:lumOff val="25000"/>
                  </a:schemeClr>
                </a:solidFill>
                <a:latin typeface="+mn-lt"/>
                <a:ea typeface="+mn-ea"/>
                <a:cs typeface="+mn-cs"/>
              </a:defRPr>
            </a:lvl5pPr>
            <a:lvl6pPr marL="2514576"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r>
              <a:rPr lang="en-US" sz="2800" dirty="0">
                <a:solidFill>
                  <a:schemeClr val="tx1"/>
                </a:solidFill>
                <a:latin typeface="Helvetica" panose="020B0604020202020204" pitchFamily="34" charset="0"/>
                <a:cs typeface="Helvetica" panose="020B0604020202020204" pitchFamily="34" charset="0"/>
              </a:rPr>
              <a:t>As name indicates, idea is peripheral directly accesses memory for data transfer instead of acting under processor supervision</a:t>
            </a:r>
          </a:p>
          <a:p>
            <a:pPr marL="342900" indent="-342900"/>
            <a:endParaRPr lang="en-US" sz="2800" b="1" dirty="0"/>
          </a:p>
          <a:p>
            <a:pPr marL="342900" indent="-342900"/>
            <a:endParaRPr lang="en-US" sz="2800" dirty="0"/>
          </a:p>
          <a:p>
            <a:pPr algn="just">
              <a:buFont typeface="Courier New" panose="02070309020205020404" pitchFamily="49" charset="0"/>
              <a:buChar char="o"/>
            </a:pPr>
            <a:endParaRPr lang="en-US" sz="2800" dirty="0">
              <a:solidFill>
                <a:schemeClr val="tx1"/>
              </a:solidFill>
              <a:latin typeface="Helvetica" panose="020B0604020202020204" pitchFamily="34" charset="0"/>
              <a:cs typeface="Helvetica" panose="020B0604020202020204" pitchFamily="34" charset="0"/>
            </a:endParaRPr>
          </a:p>
        </p:txBody>
      </p:sp>
      <p:pic>
        <p:nvPicPr>
          <p:cNvPr id="3" name="Picture 2">
            <a:extLst>
              <a:ext uri="{FF2B5EF4-FFF2-40B4-BE49-F238E27FC236}">
                <a16:creationId xmlns:a16="http://schemas.microsoft.com/office/drawing/2014/main" id="{033BC013-9DE7-B4C6-72E0-42B147FDE245}"/>
              </a:ext>
            </a:extLst>
          </p:cNvPr>
          <p:cNvPicPr>
            <a:picLocks noChangeAspect="1"/>
          </p:cNvPicPr>
          <p:nvPr/>
        </p:nvPicPr>
        <p:blipFill>
          <a:blip r:embed="rId2"/>
          <a:stretch>
            <a:fillRect/>
          </a:stretch>
        </p:blipFill>
        <p:spPr>
          <a:xfrm>
            <a:off x="2356100" y="2729816"/>
            <a:ext cx="7120745" cy="2950720"/>
          </a:xfrm>
          <a:prstGeom prst="rect">
            <a:avLst/>
          </a:prstGeom>
        </p:spPr>
      </p:pic>
    </p:spTree>
    <p:extLst>
      <p:ext uri="{BB962C8B-B14F-4D97-AF65-F5344CB8AC3E}">
        <p14:creationId xmlns:p14="http://schemas.microsoft.com/office/powerpoint/2010/main" val="1741969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3BD17-A7FE-4352-9D7A-10482C6865A6}"/>
              </a:ext>
            </a:extLst>
          </p:cNvPr>
          <p:cNvSpPr>
            <a:spLocks noGrp="1"/>
          </p:cNvSpPr>
          <p:nvPr>
            <p:ph type="title"/>
          </p:nvPr>
        </p:nvSpPr>
        <p:spPr>
          <a:xfrm>
            <a:off x="444500" y="412137"/>
            <a:ext cx="9146972" cy="640080"/>
          </a:xfrm>
        </p:spPr>
        <p:txBody>
          <a:bodyPr/>
          <a:lstStyle/>
          <a:p>
            <a:r>
              <a:rPr lang="en-US" sz="2800" b="1" dirty="0">
                <a:latin typeface="Helvetica" panose="020B0604020202020204" pitchFamily="34" charset="0"/>
                <a:cs typeface="Helvetica" panose="020B0604020202020204" pitchFamily="34" charset="0"/>
              </a:rPr>
              <a:t>Direct Memory Access</a:t>
            </a:r>
            <a:endParaRPr lang="en-IN" sz="2800" b="1" dirty="0">
              <a:latin typeface="Helvetica" panose="020B0604020202020204" pitchFamily="34" charset="0"/>
              <a:cs typeface="Helvetica" panose="020B0604020202020204" pitchFamily="34" charset="0"/>
            </a:endParaRPr>
          </a:p>
        </p:txBody>
      </p:sp>
      <p:sp>
        <p:nvSpPr>
          <p:cNvPr id="11" name="Slide Number Placeholder 10">
            <a:extLst>
              <a:ext uri="{FF2B5EF4-FFF2-40B4-BE49-F238E27FC236}">
                <a16:creationId xmlns:a16="http://schemas.microsoft.com/office/drawing/2014/main" id="{BB91C9BA-35ED-8962-D346-3AE9005421D3}"/>
              </a:ext>
            </a:extLst>
          </p:cNvPr>
          <p:cNvSpPr>
            <a:spLocks noGrp="1"/>
          </p:cNvSpPr>
          <p:nvPr>
            <p:ph type="sldNum" sz="quarter" idx="4"/>
          </p:nvPr>
        </p:nvSpPr>
        <p:spPr/>
        <p:txBody>
          <a:bodyPr/>
          <a:lstStyle/>
          <a:p>
            <a:fld id="{9860EDB8-5305-433F-BE41-D7A86D811DB3}" type="slidenum">
              <a:rPr lang="en-US" smtClean="0"/>
              <a:pPr/>
              <a:t>6</a:t>
            </a:fld>
            <a:endParaRPr lang="en-US" dirty="0"/>
          </a:p>
        </p:txBody>
      </p:sp>
      <p:sp>
        <p:nvSpPr>
          <p:cNvPr id="4" name="Content Placeholder 7">
            <a:extLst>
              <a:ext uri="{FF2B5EF4-FFF2-40B4-BE49-F238E27FC236}">
                <a16:creationId xmlns:a16="http://schemas.microsoft.com/office/drawing/2014/main" id="{2D513523-DD63-80E7-D3A1-250BE86F2755}"/>
              </a:ext>
            </a:extLst>
          </p:cNvPr>
          <p:cNvSpPr txBox="1">
            <a:spLocks/>
          </p:cNvSpPr>
          <p:nvPr/>
        </p:nvSpPr>
        <p:spPr>
          <a:xfrm>
            <a:off x="444500" y="1317804"/>
            <a:ext cx="10943947" cy="2111195"/>
          </a:xfrm>
          <a:prstGeom prst="rect">
            <a:avLst/>
          </a:prstGeom>
        </p:spPr>
        <p:txBody>
          <a:bodyPr vert="horz" lIns="91440" tIns="45720" rIns="91440" bIns="45720" rtlCol="0">
            <a:normAutofit/>
          </a:bodyPr>
          <a:lstStyle>
            <a:lvl1pPr marL="228598" indent="-228598" algn="l" defTabSz="914391" rtl="0" eaLnBrk="1" latinLnBrk="0" hangingPunct="1">
              <a:lnSpc>
                <a:spcPct val="100000"/>
              </a:lnSpc>
              <a:spcBef>
                <a:spcPts val="10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1pPr>
            <a:lvl2pPr marL="685793"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2pPr>
            <a:lvl3pPr marL="1142989"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3pPr>
            <a:lvl4pPr marL="1600185"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4pPr>
            <a:lvl5pPr marL="2057380" indent="-228598" algn="l" defTabSz="914391" rtl="0" eaLnBrk="1" latinLnBrk="0" hangingPunct="1">
              <a:lnSpc>
                <a:spcPct val="100000"/>
              </a:lnSpc>
              <a:spcBef>
                <a:spcPts val="500"/>
              </a:spcBef>
              <a:buFont typeface="Arial" panose="020B0604020202020204" pitchFamily="34" charset="0"/>
              <a:buChar char="•"/>
              <a:defRPr lang="en-US" sz="1400" kern="1200">
                <a:solidFill>
                  <a:schemeClr val="tx1">
                    <a:lumMod val="75000"/>
                    <a:lumOff val="25000"/>
                  </a:schemeClr>
                </a:solidFill>
                <a:latin typeface="+mn-lt"/>
                <a:ea typeface="+mn-ea"/>
                <a:cs typeface="+mn-cs"/>
              </a:defRPr>
            </a:lvl5pPr>
            <a:lvl6pPr marL="2514576"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r>
              <a:rPr lang="en-US" sz="2800" dirty="0">
                <a:solidFill>
                  <a:schemeClr val="tx1"/>
                </a:solidFill>
                <a:latin typeface="Helvetica" panose="020B0604020202020204" pitchFamily="34" charset="0"/>
                <a:cs typeface="Helvetica" panose="020B0604020202020204" pitchFamily="34" charset="0"/>
              </a:rPr>
              <a:t>Generally computer systems will have a dedicated hardware called </a:t>
            </a:r>
            <a:r>
              <a:rPr lang="en-US" sz="2800" b="1" dirty="0">
                <a:solidFill>
                  <a:schemeClr val="tx1"/>
                </a:solidFill>
                <a:latin typeface="Helvetica" panose="020B0604020202020204" pitchFamily="34" charset="0"/>
                <a:cs typeface="Helvetica" panose="020B0604020202020204" pitchFamily="34" charset="0"/>
              </a:rPr>
              <a:t>DMA controller</a:t>
            </a:r>
            <a:r>
              <a:rPr lang="en-US" sz="2800" dirty="0">
                <a:solidFill>
                  <a:schemeClr val="tx1"/>
                </a:solidFill>
                <a:latin typeface="Helvetica" panose="020B0604020202020204" pitchFamily="34" charset="0"/>
                <a:cs typeface="Helvetica" panose="020B0604020202020204" pitchFamily="34" charset="0"/>
              </a:rPr>
              <a:t> which will access memory and transfer data to/from peripherals</a:t>
            </a:r>
          </a:p>
          <a:p>
            <a:pPr marL="342900" indent="-342900"/>
            <a:endParaRPr lang="en-US" sz="2800" b="1" dirty="0"/>
          </a:p>
          <a:p>
            <a:pPr marL="342900" indent="-342900"/>
            <a:endParaRPr lang="en-US" sz="2800" dirty="0"/>
          </a:p>
          <a:p>
            <a:pPr algn="just">
              <a:buFont typeface="Courier New" panose="02070309020205020404" pitchFamily="49" charset="0"/>
              <a:buChar char="o"/>
            </a:pPr>
            <a:endParaRPr lang="en-US" sz="2800" dirty="0">
              <a:solidFill>
                <a:schemeClr val="tx1"/>
              </a:solidFill>
              <a:latin typeface="Helvetica" panose="020B0604020202020204" pitchFamily="34" charset="0"/>
              <a:cs typeface="Helvetica" panose="020B0604020202020204" pitchFamily="34" charset="0"/>
            </a:endParaRPr>
          </a:p>
        </p:txBody>
      </p:sp>
      <p:pic>
        <p:nvPicPr>
          <p:cNvPr id="16" name="Picture 15">
            <a:extLst>
              <a:ext uri="{FF2B5EF4-FFF2-40B4-BE49-F238E27FC236}">
                <a16:creationId xmlns:a16="http://schemas.microsoft.com/office/drawing/2014/main" id="{9547C5AE-74AC-0966-3637-139559FB2F28}"/>
              </a:ext>
            </a:extLst>
          </p:cNvPr>
          <p:cNvPicPr>
            <a:picLocks noChangeAspect="1"/>
          </p:cNvPicPr>
          <p:nvPr/>
        </p:nvPicPr>
        <p:blipFill>
          <a:blip r:embed="rId2"/>
          <a:stretch>
            <a:fillRect/>
          </a:stretch>
        </p:blipFill>
        <p:spPr>
          <a:xfrm>
            <a:off x="2540398" y="3059426"/>
            <a:ext cx="7120745" cy="2950720"/>
          </a:xfrm>
          <a:prstGeom prst="rect">
            <a:avLst/>
          </a:prstGeom>
        </p:spPr>
      </p:pic>
      <p:pic>
        <p:nvPicPr>
          <p:cNvPr id="21" name="Picture 20">
            <a:extLst>
              <a:ext uri="{FF2B5EF4-FFF2-40B4-BE49-F238E27FC236}">
                <a16:creationId xmlns:a16="http://schemas.microsoft.com/office/drawing/2014/main" id="{853FF9FE-5FC5-3083-EF23-18187565F80F}"/>
              </a:ext>
            </a:extLst>
          </p:cNvPr>
          <p:cNvPicPr>
            <a:picLocks noChangeAspect="1"/>
          </p:cNvPicPr>
          <p:nvPr/>
        </p:nvPicPr>
        <p:blipFill>
          <a:blip r:embed="rId3"/>
          <a:stretch>
            <a:fillRect/>
          </a:stretch>
        </p:blipFill>
        <p:spPr>
          <a:xfrm>
            <a:off x="5118703" y="4011218"/>
            <a:ext cx="2145978" cy="1219306"/>
          </a:xfrm>
          <a:prstGeom prst="rect">
            <a:avLst/>
          </a:prstGeom>
        </p:spPr>
      </p:pic>
      <p:pic>
        <p:nvPicPr>
          <p:cNvPr id="23" name="Picture 22">
            <a:extLst>
              <a:ext uri="{FF2B5EF4-FFF2-40B4-BE49-F238E27FC236}">
                <a16:creationId xmlns:a16="http://schemas.microsoft.com/office/drawing/2014/main" id="{3576AC0E-5BA3-BBAD-6030-DF7F6A5B76B5}"/>
              </a:ext>
            </a:extLst>
          </p:cNvPr>
          <p:cNvPicPr>
            <a:picLocks noChangeAspect="1"/>
          </p:cNvPicPr>
          <p:nvPr/>
        </p:nvPicPr>
        <p:blipFill>
          <a:blip r:embed="rId4"/>
          <a:stretch>
            <a:fillRect/>
          </a:stretch>
        </p:blipFill>
        <p:spPr>
          <a:xfrm>
            <a:off x="7161670" y="4029508"/>
            <a:ext cx="2145978" cy="1201016"/>
          </a:xfrm>
          <a:prstGeom prst="rect">
            <a:avLst/>
          </a:prstGeom>
        </p:spPr>
      </p:pic>
      <p:sp>
        <p:nvSpPr>
          <p:cNvPr id="24" name="Content Placeholder 7">
            <a:extLst>
              <a:ext uri="{FF2B5EF4-FFF2-40B4-BE49-F238E27FC236}">
                <a16:creationId xmlns:a16="http://schemas.microsoft.com/office/drawing/2014/main" id="{A5C0BD7C-6ADB-4FDD-ACBF-3F7716A1707C}"/>
              </a:ext>
            </a:extLst>
          </p:cNvPr>
          <p:cNvSpPr txBox="1">
            <a:spLocks/>
          </p:cNvSpPr>
          <p:nvPr/>
        </p:nvSpPr>
        <p:spPr>
          <a:xfrm>
            <a:off x="444499" y="6009922"/>
            <a:ext cx="10943947" cy="823678"/>
          </a:xfrm>
          <a:prstGeom prst="rect">
            <a:avLst/>
          </a:prstGeom>
        </p:spPr>
        <p:txBody>
          <a:bodyPr vert="horz" lIns="91440" tIns="45720" rIns="91440" bIns="45720" rtlCol="0">
            <a:normAutofit fontScale="92500" lnSpcReduction="10000"/>
          </a:bodyPr>
          <a:lstStyle>
            <a:lvl1pPr marL="228598" indent="-228598" algn="l" defTabSz="914391" rtl="0" eaLnBrk="1" latinLnBrk="0" hangingPunct="1">
              <a:lnSpc>
                <a:spcPct val="100000"/>
              </a:lnSpc>
              <a:spcBef>
                <a:spcPts val="10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1pPr>
            <a:lvl2pPr marL="685793"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2pPr>
            <a:lvl3pPr marL="1142989"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3pPr>
            <a:lvl4pPr marL="1600185"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4pPr>
            <a:lvl5pPr marL="2057380" indent="-228598" algn="l" defTabSz="914391" rtl="0" eaLnBrk="1" latinLnBrk="0" hangingPunct="1">
              <a:lnSpc>
                <a:spcPct val="100000"/>
              </a:lnSpc>
              <a:spcBef>
                <a:spcPts val="500"/>
              </a:spcBef>
              <a:buFont typeface="Arial" panose="020B0604020202020204" pitchFamily="34" charset="0"/>
              <a:buChar char="•"/>
              <a:defRPr lang="en-US" sz="1400" kern="1200">
                <a:solidFill>
                  <a:schemeClr val="tx1">
                    <a:lumMod val="75000"/>
                    <a:lumOff val="25000"/>
                  </a:schemeClr>
                </a:solidFill>
                <a:latin typeface="+mn-lt"/>
                <a:ea typeface="+mn-ea"/>
                <a:cs typeface="+mn-cs"/>
              </a:defRPr>
            </a:lvl5pPr>
            <a:lvl6pPr marL="2514576"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r>
              <a:rPr lang="en-US" sz="2800" dirty="0">
                <a:solidFill>
                  <a:schemeClr val="tx1"/>
                </a:solidFill>
                <a:latin typeface="Helvetica" panose="020B0604020202020204" pitchFamily="34" charset="0"/>
                <a:cs typeface="Helvetica" panose="020B0604020202020204" pitchFamily="34" charset="0"/>
              </a:rPr>
              <a:t>Unlike processor DMA controller can access memory and peripheral simultaneously</a:t>
            </a:r>
          </a:p>
          <a:p>
            <a:pPr marL="0" indent="0">
              <a:buNone/>
            </a:pPr>
            <a:endParaRPr lang="en-US" sz="2800" dirty="0"/>
          </a:p>
          <a:p>
            <a:pPr algn="just">
              <a:buFont typeface="Courier New" panose="02070309020205020404" pitchFamily="49" charset="0"/>
              <a:buChar char="o"/>
            </a:pPr>
            <a:endParaRPr lang="en-US" sz="2800" dirty="0">
              <a:solidFill>
                <a:schemeClr val="tx1"/>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296350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5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
                                            <p:txEl>
                                              <p:pRg st="0" end="0"/>
                                            </p:txEl>
                                          </p:spTgt>
                                        </p:tgtEl>
                                        <p:attrNameLst>
                                          <p:attrName>style.visibility</p:attrName>
                                        </p:attrNameLst>
                                      </p:cBhvr>
                                      <p:to>
                                        <p:strVal val="visible"/>
                                      </p:to>
                                    </p:set>
                                    <p:animEffect transition="in" filter="fade">
                                      <p:cBhvr>
                                        <p:cTn id="27" dur="500"/>
                                        <p:tgtEl>
                                          <p:spTgt spid="2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3BD17-A7FE-4352-9D7A-10482C6865A6}"/>
              </a:ext>
            </a:extLst>
          </p:cNvPr>
          <p:cNvSpPr>
            <a:spLocks noGrp="1"/>
          </p:cNvSpPr>
          <p:nvPr>
            <p:ph type="title"/>
          </p:nvPr>
        </p:nvSpPr>
        <p:spPr>
          <a:xfrm>
            <a:off x="444500" y="412137"/>
            <a:ext cx="9146972" cy="640080"/>
          </a:xfrm>
        </p:spPr>
        <p:txBody>
          <a:bodyPr/>
          <a:lstStyle/>
          <a:p>
            <a:r>
              <a:rPr lang="en-US" sz="2800" b="1" dirty="0">
                <a:latin typeface="Helvetica" panose="020B0604020202020204" pitchFamily="34" charset="0"/>
                <a:cs typeface="Helvetica" panose="020B0604020202020204" pitchFamily="34" charset="0"/>
              </a:rPr>
              <a:t>Direct Memory Access</a:t>
            </a:r>
            <a:endParaRPr lang="en-IN" sz="2800" b="1" dirty="0">
              <a:latin typeface="Helvetica" panose="020B0604020202020204" pitchFamily="34" charset="0"/>
              <a:cs typeface="Helvetica" panose="020B0604020202020204" pitchFamily="34" charset="0"/>
            </a:endParaRPr>
          </a:p>
        </p:txBody>
      </p:sp>
      <p:sp>
        <p:nvSpPr>
          <p:cNvPr id="11" name="Slide Number Placeholder 10">
            <a:extLst>
              <a:ext uri="{FF2B5EF4-FFF2-40B4-BE49-F238E27FC236}">
                <a16:creationId xmlns:a16="http://schemas.microsoft.com/office/drawing/2014/main" id="{BB91C9BA-35ED-8962-D346-3AE9005421D3}"/>
              </a:ext>
            </a:extLst>
          </p:cNvPr>
          <p:cNvSpPr>
            <a:spLocks noGrp="1"/>
          </p:cNvSpPr>
          <p:nvPr>
            <p:ph type="sldNum" sz="quarter" idx="4"/>
          </p:nvPr>
        </p:nvSpPr>
        <p:spPr/>
        <p:txBody>
          <a:bodyPr/>
          <a:lstStyle/>
          <a:p>
            <a:fld id="{9860EDB8-5305-433F-BE41-D7A86D811DB3}" type="slidenum">
              <a:rPr lang="en-US" smtClean="0"/>
              <a:pPr/>
              <a:t>7</a:t>
            </a:fld>
            <a:endParaRPr lang="en-US" dirty="0"/>
          </a:p>
        </p:txBody>
      </p:sp>
      <p:sp>
        <p:nvSpPr>
          <p:cNvPr id="4" name="Content Placeholder 7">
            <a:extLst>
              <a:ext uri="{FF2B5EF4-FFF2-40B4-BE49-F238E27FC236}">
                <a16:creationId xmlns:a16="http://schemas.microsoft.com/office/drawing/2014/main" id="{2D513523-DD63-80E7-D3A1-250BE86F2755}"/>
              </a:ext>
            </a:extLst>
          </p:cNvPr>
          <p:cNvSpPr txBox="1">
            <a:spLocks/>
          </p:cNvSpPr>
          <p:nvPr/>
        </p:nvSpPr>
        <p:spPr>
          <a:xfrm>
            <a:off x="444500" y="1317804"/>
            <a:ext cx="10943947" cy="5401973"/>
          </a:xfrm>
          <a:prstGeom prst="rect">
            <a:avLst/>
          </a:prstGeom>
        </p:spPr>
        <p:txBody>
          <a:bodyPr vert="horz" lIns="91440" tIns="45720" rIns="91440" bIns="45720" rtlCol="0">
            <a:normAutofit lnSpcReduction="10000"/>
          </a:bodyPr>
          <a:lstStyle>
            <a:lvl1pPr marL="228598" indent="-228598" algn="l" defTabSz="914391" rtl="0" eaLnBrk="1" latinLnBrk="0" hangingPunct="1">
              <a:lnSpc>
                <a:spcPct val="100000"/>
              </a:lnSpc>
              <a:spcBef>
                <a:spcPts val="10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1pPr>
            <a:lvl2pPr marL="685793"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2pPr>
            <a:lvl3pPr marL="1142989"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3pPr>
            <a:lvl4pPr marL="1600185"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4pPr>
            <a:lvl5pPr marL="2057380" indent="-228598" algn="l" defTabSz="914391" rtl="0" eaLnBrk="1" latinLnBrk="0" hangingPunct="1">
              <a:lnSpc>
                <a:spcPct val="100000"/>
              </a:lnSpc>
              <a:spcBef>
                <a:spcPts val="500"/>
              </a:spcBef>
              <a:buFont typeface="Arial" panose="020B0604020202020204" pitchFamily="34" charset="0"/>
              <a:buChar char="•"/>
              <a:defRPr lang="en-US" sz="1400" kern="1200">
                <a:solidFill>
                  <a:schemeClr val="tx1">
                    <a:lumMod val="75000"/>
                    <a:lumOff val="25000"/>
                  </a:schemeClr>
                </a:solidFill>
                <a:latin typeface="+mn-lt"/>
                <a:ea typeface="+mn-ea"/>
                <a:cs typeface="+mn-cs"/>
              </a:defRPr>
            </a:lvl5pPr>
            <a:lvl6pPr marL="2514576"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7000" indent="-342900" algn="just"/>
            <a:r>
              <a:rPr lang="en-US" sz="2800" dirty="0">
                <a:solidFill>
                  <a:schemeClr val="tx1"/>
                </a:solidFill>
                <a:latin typeface="Helvetica" panose="020B0604020202020204" pitchFamily="34" charset="0"/>
                <a:cs typeface="Helvetica" panose="020B0604020202020204" pitchFamily="34" charset="0"/>
              </a:rPr>
              <a:t>Remember only masters can initiate data transfer</a:t>
            </a:r>
          </a:p>
          <a:p>
            <a:pPr marL="127000" indent="-342900" algn="just"/>
            <a:r>
              <a:rPr lang="en-US" sz="2800" dirty="0">
                <a:solidFill>
                  <a:schemeClr val="tx1"/>
                </a:solidFill>
                <a:latin typeface="Helvetica" panose="020B0604020202020204" pitchFamily="34" charset="0"/>
                <a:cs typeface="Helvetica" panose="020B0604020202020204" pitchFamily="34" charset="0"/>
              </a:rPr>
              <a:t>Since the DMA controller is managing data transfer here, needs to be a master</a:t>
            </a:r>
          </a:p>
          <a:p>
            <a:pPr marL="127000" indent="-342900" algn="just"/>
            <a:r>
              <a:rPr lang="en-US" sz="2800" dirty="0">
                <a:solidFill>
                  <a:schemeClr val="tx1"/>
                </a:solidFill>
                <a:latin typeface="Helvetica" panose="020B0604020202020204" pitchFamily="34" charset="0"/>
                <a:cs typeface="Helvetica" panose="020B0604020202020204" pitchFamily="34" charset="0"/>
              </a:rPr>
              <a:t>Now there are two masters in out system, the processor and the DMA controller</a:t>
            </a:r>
          </a:p>
          <a:p>
            <a:pPr marL="127000" indent="-342900" algn="just"/>
            <a:r>
              <a:rPr lang="en-US" sz="2800" dirty="0">
                <a:solidFill>
                  <a:schemeClr val="tx1"/>
                </a:solidFill>
                <a:latin typeface="Helvetica" panose="020B0604020202020204" pitchFamily="34" charset="0"/>
                <a:cs typeface="Helvetica" panose="020B0604020202020204" pitchFamily="34" charset="0"/>
              </a:rPr>
              <a:t>At a given point in time, only one master can use the system bus, otherwise two circuits will try to drive the same wire which will cause issues</a:t>
            </a:r>
          </a:p>
          <a:p>
            <a:pPr marL="127000" indent="-342900" algn="just"/>
            <a:r>
              <a:rPr lang="en-US" sz="2800" dirty="0">
                <a:solidFill>
                  <a:schemeClr val="tx1"/>
                </a:solidFill>
                <a:latin typeface="Helvetica" panose="020B0604020202020204" pitchFamily="34" charset="0"/>
                <a:cs typeface="Helvetica" panose="020B0604020202020204" pitchFamily="34" charset="0"/>
              </a:rPr>
              <a:t>So there should be some mechanism, which decides which master gets to use the system bus </a:t>
            </a:r>
          </a:p>
          <a:p>
            <a:pPr marL="127000" indent="-342900" algn="just"/>
            <a:r>
              <a:rPr lang="en-US" sz="2800" dirty="0">
                <a:solidFill>
                  <a:schemeClr val="tx1"/>
                </a:solidFill>
                <a:latin typeface="Helvetica" panose="020B0604020202020204" pitchFamily="34" charset="0"/>
                <a:cs typeface="Helvetica" panose="020B0604020202020204" pitchFamily="34" charset="0"/>
              </a:rPr>
              <a:t>This mechanism is called bus arbitration</a:t>
            </a:r>
          </a:p>
          <a:p>
            <a:pPr marL="342900" indent="-342900"/>
            <a:endParaRPr lang="en-US" sz="2800" b="1" dirty="0"/>
          </a:p>
          <a:p>
            <a:pPr marL="342900" indent="-342900"/>
            <a:endParaRPr lang="en-US" sz="2800" dirty="0"/>
          </a:p>
          <a:p>
            <a:pPr algn="just">
              <a:buFont typeface="Courier New" panose="02070309020205020404" pitchFamily="49" charset="0"/>
              <a:buChar char="o"/>
            </a:pPr>
            <a:endParaRPr lang="en-US" sz="2800" dirty="0">
              <a:solidFill>
                <a:schemeClr val="tx1"/>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989430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3BD17-A7FE-4352-9D7A-10482C6865A6}"/>
              </a:ext>
            </a:extLst>
          </p:cNvPr>
          <p:cNvSpPr>
            <a:spLocks noGrp="1"/>
          </p:cNvSpPr>
          <p:nvPr>
            <p:ph type="title"/>
          </p:nvPr>
        </p:nvSpPr>
        <p:spPr>
          <a:xfrm>
            <a:off x="444500" y="412137"/>
            <a:ext cx="9146972" cy="640080"/>
          </a:xfrm>
        </p:spPr>
        <p:txBody>
          <a:bodyPr/>
          <a:lstStyle/>
          <a:p>
            <a:r>
              <a:rPr lang="en-US" sz="2800" b="1" dirty="0">
                <a:latin typeface="Helvetica" panose="020B0604020202020204" pitchFamily="34" charset="0"/>
                <a:cs typeface="Helvetica" panose="020B0604020202020204" pitchFamily="34" charset="0"/>
              </a:rPr>
              <a:t>Direct Memory Access</a:t>
            </a:r>
            <a:endParaRPr lang="en-IN" sz="2800" b="1" dirty="0">
              <a:latin typeface="Helvetica" panose="020B0604020202020204" pitchFamily="34" charset="0"/>
              <a:cs typeface="Helvetica" panose="020B0604020202020204" pitchFamily="34" charset="0"/>
            </a:endParaRPr>
          </a:p>
        </p:txBody>
      </p:sp>
      <p:sp>
        <p:nvSpPr>
          <p:cNvPr id="11" name="Slide Number Placeholder 10">
            <a:extLst>
              <a:ext uri="{FF2B5EF4-FFF2-40B4-BE49-F238E27FC236}">
                <a16:creationId xmlns:a16="http://schemas.microsoft.com/office/drawing/2014/main" id="{BB91C9BA-35ED-8962-D346-3AE9005421D3}"/>
              </a:ext>
            </a:extLst>
          </p:cNvPr>
          <p:cNvSpPr>
            <a:spLocks noGrp="1"/>
          </p:cNvSpPr>
          <p:nvPr>
            <p:ph type="sldNum" sz="quarter" idx="4"/>
          </p:nvPr>
        </p:nvSpPr>
        <p:spPr/>
        <p:txBody>
          <a:bodyPr/>
          <a:lstStyle/>
          <a:p>
            <a:fld id="{9860EDB8-5305-433F-BE41-D7A86D811DB3}" type="slidenum">
              <a:rPr lang="en-US" smtClean="0"/>
              <a:pPr/>
              <a:t>8</a:t>
            </a:fld>
            <a:endParaRPr lang="en-US" dirty="0"/>
          </a:p>
        </p:txBody>
      </p:sp>
      <p:sp>
        <p:nvSpPr>
          <p:cNvPr id="4" name="Content Placeholder 7">
            <a:extLst>
              <a:ext uri="{FF2B5EF4-FFF2-40B4-BE49-F238E27FC236}">
                <a16:creationId xmlns:a16="http://schemas.microsoft.com/office/drawing/2014/main" id="{2D513523-DD63-80E7-D3A1-250BE86F2755}"/>
              </a:ext>
            </a:extLst>
          </p:cNvPr>
          <p:cNvSpPr txBox="1">
            <a:spLocks/>
          </p:cNvSpPr>
          <p:nvPr/>
        </p:nvSpPr>
        <p:spPr>
          <a:xfrm>
            <a:off x="444500" y="1317804"/>
            <a:ext cx="10943947" cy="5401973"/>
          </a:xfrm>
          <a:prstGeom prst="rect">
            <a:avLst/>
          </a:prstGeom>
        </p:spPr>
        <p:txBody>
          <a:bodyPr vert="horz" lIns="91440" tIns="45720" rIns="91440" bIns="45720" rtlCol="0">
            <a:normAutofit/>
          </a:bodyPr>
          <a:lstStyle>
            <a:lvl1pPr marL="228598" indent="-228598" algn="l" defTabSz="914391" rtl="0" eaLnBrk="1" latinLnBrk="0" hangingPunct="1">
              <a:lnSpc>
                <a:spcPct val="100000"/>
              </a:lnSpc>
              <a:spcBef>
                <a:spcPts val="10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1pPr>
            <a:lvl2pPr marL="685793"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2pPr>
            <a:lvl3pPr marL="1142989"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3pPr>
            <a:lvl4pPr marL="1600185" indent="-228598" algn="l" defTabSz="914391" rtl="0" eaLnBrk="1" latinLnBrk="0" hangingPunct="1">
              <a:lnSpc>
                <a:spcPct val="100000"/>
              </a:lnSpc>
              <a:spcBef>
                <a:spcPts val="500"/>
              </a:spcBef>
              <a:buFont typeface="Arial" panose="020B0604020202020204" pitchFamily="34" charset="0"/>
              <a:buChar char="•"/>
              <a:defRPr lang="en-US" sz="1400" kern="1200" smtClean="0">
                <a:solidFill>
                  <a:schemeClr val="tx1">
                    <a:lumMod val="75000"/>
                    <a:lumOff val="25000"/>
                  </a:schemeClr>
                </a:solidFill>
                <a:latin typeface="+mn-lt"/>
                <a:ea typeface="+mn-ea"/>
                <a:cs typeface="+mn-cs"/>
              </a:defRPr>
            </a:lvl4pPr>
            <a:lvl5pPr marL="2057380" indent="-228598" algn="l" defTabSz="914391" rtl="0" eaLnBrk="1" latinLnBrk="0" hangingPunct="1">
              <a:lnSpc>
                <a:spcPct val="100000"/>
              </a:lnSpc>
              <a:spcBef>
                <a:spcPts val="500"/>
              </a:spcBef>
              <a:buFont typeface="Arial" panose="020B0604020202020204" pitchFamily="34" charset="0"/>
              <a:buChar char="•"/>
              <a:defRPr lang="en-US" sz="1400" kern="1200">
                <a:solidFill>
                  <a:schemeClr val="tx1">
                    <a:lumMod val="75000"/>
                    <a:lumOff val="25000"/>
                  </a:schemeClr>
                </a:solidFill>
                <a:latin typeface="+mn-lt"/>
                <a:ea typeface="+mn-ea"/>
                <a:cs typeface="+mn-cs"/>
              </a:defRPr>
            </a:lvl5pPr>
            <a:lvl6pPr marL="2514576"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r>
              <a:rPr lang="en-US" sz="2800" dirty="0">
                <a:solidFill>
                  <a:schemeClr val="tx1"/>
                </a:solidFill>
                <a:latin typeface="Helvetica" panose="020B0604020202020204" pitchFamily="34" charset="0"/>
                <a:cs typeface="Helvetica" panose="020B0604020202020204" pitchFamily="34" charset="0"/>
              </a:rPr>
              <a:t>There will be a separate hardware module, which will act as the arbitrator and decides which master gets to use the bus </a:t>
            </a:r>
          </a:p>
          <a:p>
            <a:pPr marL="342900" indent="-342900" algn="just"/>
            <a:r>
              <a:rPr lang="en-US" sz="2800" dirty="0">
                <a:solidFill>
                  <a:schemeClr val="tx1"/>
                </a:solidFill>
                <a:latin typeface="Helvetica" panose="020B0604020202020204" pitchFamily="34" charset="0"/>
                <a:cs typeface="Helvetica" panose="020B0604020202020204" pitchFamily="34" charset="0"/>
              </a:rPr>
              <a:t>Whenever a master wants to access the system bus, first it requests the arbitrator</a:t>
            </a:r>
          </a:p>
          <a:p>
            <a:pPr marL="342900" indent="-342900" algn="just"/>
            <a:r>
              <a:rPr lang="en-US" sz="2800" dirty="0">
                <a:solidFill>
                  <a:schemeClr val="tx1"/>
                </a:solidFill>
                <a:latin typeface="Helvetica" panose="020B0604020202020204" pitchFamily="34" charset="0"/>
                <a:cs typeface="Helvetica" panose="020B0604020202020204" pitchFamily="34" charset="0"/>
              </a:rPr>
              <a:t>Once the arbitrator gives the access (bus grant), then the master starts to use the system bus</a:t>
            </a:r>
          </a:p>
          <a:p>
            <a:pPr marL="342900" indent="-342900"/>
            <a:endParaRPr lang="en-US" sz="2800" b="1" dirty="0"/>
          </a:p>
          <a:p>
            <a:pPr marL="342900" indent="-342900"/>
            <a:endParaRPr lang="en-US" sz="2800" dirty="0"/>
          </a:p>
          <a:p>
            <a:pPr algn="just">
              <a:buFont typeface="Courier New" panose="02070309020205020404" pitchFamily="49" charset="0"/>
              <a:buChar char="o"/>
            </a:pPr>
            <a:endParaRPr lang="en-US" sz="2800" dirty="0">
              <a:solidFill>
                <a:schemeClr val="tx1"/>
              </a:solidFill>
              <a:latin typeface="Helvetica" panose="020B0604020202020204" pitchFamily="34" charset="0"/>
              <a:cs typeface="Helvetica" panose="020B0604020202020204" pitchFamily="34" charset="0"/>
            </a:endParaRPr>
          </a:p>
        </p:txBody>
      </p:sp>
      <p:pic>
        <p:nvPicPr>
          <p:cNvPr id="24" name="Picture 23">
            <a:extLst>
              <a:ext uri="{FF2B5EF4-FFF2-40B4-BE49-F238E27FC236}">
                <a16:creationId xmlns:a16="http://schemas.microsoft.com/office/drawing/2014/main" id="{3AC0C367-DD19-482D-A65F-813905DDEFE3}"/>
              </a:ext>
            </a:extLst>
          </p:cNvPr>
          <p:cNvPicPr>
            <a:picLocks noChangeAspect="1"/>
          </p:cNvPicPr>
          <p:nvPr/>
        </p:nvPicPr>
        <p:blipFill>
          <a:blip r:embed="rId2"/>
          <a:stretch>
            <a:fillRect/>
          </a:stretch>
        </p:blipFill>
        <p:spPr>
          <a:xfrm>
            <a:off x="2729023" y="4073465"/>
            <a:ext cx="5734494" cy="2646312"/>
          </a:xfrm>
          <a:prstGeom prst="rect">
            <a:avLst/>
          </a:prstGeom>
        </p:spPr>
      </p:pic>
    </p:spTree>
    <p:extLst>
      <p:ext uri="{BB962C8B-B14F-4D97-AF65-F5344CB8AC3E}">
        <p14:creationId xmlns:p14="http://schemas.microsoft.com/office/powerpoint/2010/main" val="2304473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90055" y="384032"/>
            <a:ext cx="6617425" cy="584775"/>
          </a:xfrm>
          <a:prstGeom prst="rect">
            <a:avLst/>
          </a:prstGeom>
          <a:noFill/>
        </p:spPr>
        <p:txBody>
          <a:bodyPr wrap="square" rtlCol="0">
            <a:spAutoFit/>
          </a:bodyPr>
          <a:lstStyle/>
          <a:p>
            <a:r>
              <a:rPr lang="en-US" sz="3200" b="1" dirty="0">
                <a:latin typeface="Helvetica" panose="020B0604020202020204" pitchFamily="34" charset="0"/>
                <a:cs typeface="Helvetica" panose="020B0604020202020204" pitchFamily="34" charset="0"/>
              </a:rPr>
              <a:t>Bus Arbitration</a:t>
            </a:r>
            <a:endParaRPr lang="en-IN" sz="3200" b="1" dirty="0">
              <a:latin typeface="Helvetica" panose="020B0604020202020204" pitchFamily="34" charset="0"/>
              <a:cs typeface="Helvetica" panose="020B0604020202020204" pitchFamily="34" charset="0"/>
            </a:endParaRPr>
          </a:p>
        </p:txBody>
      </p:sp>
      <p:sp>
        <p:nvSpPr>
          <p:cNvPr id="4" name="Slide Number Placeholder 3"/>
          <p:cNvSpPr>
            <a:spLocks noGrp="1"/>
          </p:cNvSpPr>
          <p:nvPr>
            <p:ph type="sldNum" sz="quarter" idx="12"/>
          </p:nvPr>
        </p:nvSpPr>
        <p:spPr/>
        <p:txBody>
          <a:bodyPr/>
          <a:lstStyle/>
          <a:p>
            <a:fld id="{BDABEABC-1C7B-470D-91C3-C8D55AFAACE2}" type="slidenum">
              <a:rPr lang="en-SG" sz="1200">
                <a:solidFill>
                  <a:schemeClr val="tx1">
                    <a:tint val="75000"/>
                  </a:schemeClr>
                </a:solidFill>
              </a:rPr>
              <a:pPr/>
              <a:t>9</a:t>
            </a:fld>
            <a:endParaRPr lang="en-SG" sz="1200" dirty="0">
              <a:solidFill>
                <a:schemeClr val="tx1">
                  <a:tint val="75000"/>
                </a:schemeClr>
              </a:solidFill>
            </a:endParaRPr>
          </a:p>
        </p:txBody>
      </p:sp>
      <p:sp>
        <p:nvSpPr>
          <p:cNvPr id="15" name="TextBox 14">
            <a:extLst>
              <a:ext uri="{FF2B5EF4-FFF2-40B4-BE49-F238E27FC236}">
                <a16:creationId xmlns:a16="http://schemas.microsoft.com/office/drawing/2014/main" id="{7DB47D14-8EA3-4E82-A3CA-997F3D720450}"/>
              </a:ext>
            </a:extLst>
          </p:cNvPr>
          <p:cNvSpPr txBox="1"/>
          <p:nvPr/>
        </p:nvSpPr>
        <p:spPr>
          <a:xfrm>
            <a:off x="590055" y="1228397"/>
            <a:ext cx="11049001" cy="4401205"/>
          </a:xfrm>
          <a:prstGeom prst="rect">
            <a:avLst/>
          </a:prstGeom>
          <a:noFill/>
        </p:spPr>
        <p:txBody>
          <a:bodyPr wrap="square" rtlCol="0">
            <a:spAutoFit/>
          </a:bodyPr>
          <a:lstStyle/>
          <a:p>
            <a:pPr marL="342900" indent="-342900">
              <a:buFont typeface="Arial" panose="020B0604020202020204" pitchFamily="34" charset="0"/>
              <a:buChar char="•"/>
            </a:pPr>
            <a:r>
              <a:rPr lang="en-US" sz="2800" dirty="0">
                <a:latin typeface="Helvetica" panose="020B0604020202020204" pitchFamily="34" charset="0"/>
                <a:cs typeface="Helvetica" panose="020B0604020202020204" pitchFamily="34" charset="0"/>
              </a:rPr>
              <a:t>But how does the arbitrator know to which master the bus access should be given?</a:t>
            </a:r>
          </a:p>
          <a:p>
            <a:pPr marL="342900" indent="-342900">
              <a:buFont typeface="Arial" panose="020B0604020202020204" pitchFamily="34" charset="0"/>
              <a:buChar char="•"/>
            </a:pPr>
            <a:r>
              <a:rPr lang="en-US" sz="2800" dirty="0">
                <a:latin typeface="Helvetica" panose="020B0604020202020204" pitchFamily="34" charset="0"/>
                <a:cs typeface="Helvetica" panose="020B0604020202020204" pitchFamily="34" charset="0"/>
              </a:rPr>
              <a:t>That is based on </a:t>
            </a:r>
            <a:r>
              <a:rPr lang="en-US" sz="2800" b="1" dirty="0">
                <a:latin typeface="Helvetica" panose="020B0604020202020204" pitchFamily="34" charset="0"/>
                <a:cs typeface="Helvetica" panose="020B0604020202020204" pitchFamily="34" charset="0"/>
              </a:rPr>
              <a:t>arbitration policy</a:t>
            </a:r>
          </a:p>
          <a:p>
            <a:pPr marL="342900" indent="-342900">
              <a:buFont typeface="Arial" panose="020B0604020202020204" pitchFamily="34" charset="0"/>
              <a:buChar char="•"/>
            </a:pPr>
            <a:r>
              <a:rPr lang="en-US" sz="2800" dirty="0">
                <a:latin typeface="Helvetica" panose="020B0604020202020204" pitchFamily="34" charset="0"/>
                <a:cs typeface="Helvetica" panose="020B0604020202020204" pitchFamily="34" charset="0"/>
              </a:rPr>
              <a:t>There can be multiple policies, such as fixed time division multiple access (TDMA), where time is divided into multiple slots of equal duration and each master is given chance to access the bus for one time slot</a:t>
            </a:r>
          </a:p>
          <a:p>
            <a:pPr marL="342900" indent="-342900">
              <a:buFont typeface="Arial" panose="020B0604020202020204" pitchFamily="34" charset="0"/>
              <a:buChar char="•"/>
            </a:pPr>
            <a:r>
              <a:rPr lang="en-US" sz="2800" dirty="0">
                <a:latin typeface="Helvetica" panose="020B0604020202020204" pitchFamily="34" charset="0"/>
                <a:cs typeface="Helvetica" panose="020B0604020202020204" pitchFamily="34" charset="0"/>
              </a:rPr>
              <a:t>Bus this could waste time since even if a master doesn’t require to access the bus, it is given the bus control for a time slot</a:t>
            </a:r>
          </a:p>
          <a:p>
            <a:pPr marL="342900" indent="-342900">
              <a:buFont typeface="Arial" panose="020B0604020202020204" pitchFamily="34" charset="0"/>
              <a:buChar char="•"/>
            </a:pPr>
            <a:r>
              <a:rPr lang="en-US" sz="2800" dirty="0">
                <a:latin typeface="Helvetica" panose="020B0604020202020204" pitchFamily="34" charset="0"/>
                <a:cs typeface="Helvetica" panose="020B0604020202020204" pitchFamily="34" charset="0"/>
              </a:rPr>
              <a:t>Another popular policy is </a:t>
            </a:r>
            <a:r>
              <a:rPr lang="en-US" sz="2800" b="1" dirty="0">
                <a:latin typeface="Helvetica" panose="020B0604020202020204" pitchFamily="34" charset="0"/>
                <a:cs typeface="Helvetica" panose="020B0604020202020204" pitchFamily="34" charset="0"/>
              </a:rPr>
              <a:t>round robin arbitration</a:t>
            </a:r>
          </a:p>
        </p:txBody>
      </p:sp>
    </p:spTree>
    <p:extLst>
      <p:ext uri="{BB962C8B-B14F-4D97-AF65-F5344CB8AC3E}">
        <p14:creationId xmlns:p14="http://schemas.microsoft.com/office/powerpoint/2010/main" val="812789699"/>
      </p:ext>
    </p:extLst>
  </p:cSld>
  <p:clrMapOvr>
    <a:masterClrMapping/>
  </p:clrMapOvr>
</p:sld>
</file>

<file path=ppt/theme/theme1.xml><?xml version="1.0" encoding="utf-8"?>
<a:theme xmlns:a="http://schemas.openxmlformats.org/drawingml/2006/main" name="Office Theme">
  <a:themeElements>
    <a:clrScheme name="Dyslexia 4">
      <a:dk1>
        <a:srgbClr val="000000"/>
      </a:dk1>
      <a:lt1>
        <a:srgbClr val="FFFFFF"/>
      </a:lt1>
      <a:dk2>
        <a:srgbClr val="44546A"/>
      </a:dk2>
      <a:lt2>
        <a:srgbClr val="E7E6E6"/>
      </a:lt2>
      <a:accent1>
        <a:srgbClr val="4472C4"/>
      </a:accent1>
      <a:accent2>
        <a:srgbClr val="D24726"/>
      </a:accent2>
      <a:accent3>
        <a:srgbClr val="9B5AC8"/>
      </a:accent3>
      <a:accent4>
        <a:srgbClr val="F0A11F"/>
      </a:accent4>
      <a:accent5>
        <a:srgbClr val="CB5BA3"/>
      </a:accent5>
      <a:accent6>
        <a:srgbClr val="70AD47"/>
      </a:accent6>
      <a:hlink>
        <a:srgbClr val="0563C1"/>
      </a:hlink>
      <a:folHlink>
        <a:srgbClr val="954F72"/>
      </a:folHlink>
    </a:clrScheme>
    <a:fontScheme name="Custom 1">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d map for Dyslexia_Win32_ss_v3.potx" id="{52B68AD9-87CD-4104-BE88-D09E115B5193}" vid="{32DE419F-2C9E-491B-9DE2-9CB15F0BBAC2}"/>
    </a:ext>
  </a:extLst>
</a:theme>
</file>

<file path=ppt/theme/theme2.xml><?xml version="1.0" encoding="utf-8"?>
<a:theme xmlns:a="http://schemas.openxmlformats.org/drawingml/2006/main" name="Xilinx_All_Programmable_Template">
  <a:themeElements>
    <a:clrScheme name="Custom 34">
      <a:dk1>
        <a:srgbClr val="000000"/>
      </a:dk1>
      <a:lt1>
        <a:srgbClr val="FFFFFF"/>
      </a:lt1>
      <a:dk2>
        <a:srgbClr val="EC891D"/>
      </a:dk2>
      <a:lt2>
        <a:srgbClr val="EE3424"/>
      </a:lt2>
      <a:accent1>
        <a:srgbClr val="008CA8"/>
      </a:accent1>
      <a:accent2>
        <a:srgbClr val="B20838"/>
      </a:accent2>
      <a:accent3>
        <a:srgbClr val="008CA8"/>
      </a:accent3>
      <a:accent4>
        <a:srgbClr val="000000"/>
      </a:accent4>
      <a:accent5>
        <a:srgbClr val="D9DA56"/>
      </a:accent5>
      <a:accent6>
        <a:srgbClr val="8B8D09"/>
      </a:accent6>
      <a:hlink>
        <a:srgbClr val="D9DA56"/>
      </a:hlink>
      <a:folHlink>
        <a:srgbClr val="8B8D09"/>
      </a:folHlink>
    </a:clrScheme>
    <a:fontScheme name="Xilinx Template_ligh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76200" cap="flat" cmpd="sng" algn="ctr">
          <a:noFill/>
          <a:prstDash val="solid"/>
          <a:round/>
          <a:headEnd type="none" w="med" len="med"/>
          <a:tailEnd type="none" w="med" len="med"/>
        </a:ln>
        <a:effectLst/>
      </a:spPr>
      <a:bodyPr vert="horz" wrap="square" lIns="91440" tIns="45720" rIns="91440" bIns="45720" numCol="1" rtlCol="0" anchor="ctr" anchorCtr="0" compatLnSpc="1">
        <a:prstTxWarp prst="textNoShape">
          <a:avLst/>
        </a:prstTxWarp>
        <a:noAutofit/>
      </a:bodyPr>
      <a:lstStyle>
        <a:defPPr algn="ctr">
          <a:defRPr dirty="0" smtClean="0">
            <a:solidFill>
              <a:srgbClr val="000000"/>
            </a:solidFill>
          </a:defRPr>
        </a:defPPr>
      </a:lstStyle>
    </a:spDef>
    <a:lnDef>
      <a:spPr bwMode="auto">
        <a:xfrm>
          <a:off x="0" y="0"/>
          <a:ext cx="1" cy="1"/>
        </a:xfrm>
        <a:custGeom>
          <a:avLst/>
          <a:gdLst/>
          <a:ahLst/>
          <a:cxnLst/>
          <a:rect l="0" t="0" r="0" b="0"/>
          <a:pathLst/>
        </a:custGeom>
        <a:solidFill>
          <a:schemeClr val="tx2"/>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Xilinx Template_light 1">
        <a:dk1>
          <a:srgbClr val="000000"/>
        </a:dk1>
        <a:lt1>
          <a:srgbClr val="FFFFFF"/>
        </a:lt1>
        <a:dk2>
          <a:srgbClr val="008CA8"/>
        </a:dk2>
        <a:lt2>
          <a:srgbClr val="EE3424"/>
        </a:lt2>
        <a:accent1>
          <a:srgbClr val="EC891D"/>
        </a:accent1>
        <a:accent2>
          <a:srgbClr val="B20838"/>
        </a:accent2>
        <a:accent3>
          <a:srgbClr val="FFFFFF"/>
        </a:accent3>
        <a:accent4>
          <a:srgbClr val="000000"/>
        </a:accent4>
        <a:accent5>
          <a:srgbClr val="F4C4AB"/>
        </a:accent5>
        <a:accent6>
          <a:srgbClr val="A10632"/>
        </a:accent6>
        <a:hlink>
          <a:srgbClr val="D9DA56"/>
        </a:hlink>
        <a:folHlink>
          <a:srgbClr val="8B8D09"/>
        </a:folHlink>
      </a:clrScheme>
      <a:clrMap bg1="lt1" tx1="dk1" bg2="lt2" tx2="dk2" accent1="accent1" accent2="accent2" accent3="accent3" accent4="accent4" accent5="accent5" accent6="accent6" hlink="hlink" folHlink="folHlink"/>
    </a:extraClrScheme>
    <a:extraClrScheme>
      <a:clrScheme name="Xilinx Template_light 2">
        <a:dk1>
          <a:srgbClr val="EE3423"/>
        </a:dk1>
        <a:lt1>
          <a:srgbClr val="FFFFFF"/>
        </a:lt1>
        <a:dk2>
          <a:srgbClr val="333333"/>
        </a:dk2>
        <a:lt2>
          <a:srgbClr val="008CA8"/>
        </a:lt2>
        <a:accent1>
          <a:srgbClr val="EC891D"/>
        </a:accent1>
        <a:accent2>
          <a:srgbClr val="B20838"/>
        </a:accent2>
        <a:accent3>
          <a:srgbClr val="ADADAD"/>
        </a:accent3>
        <a:accent4>
          <a:srgbClr val="DADADA"/>
        </a:accent4>
        <a:accent5>
          <a:srgbClr val="F4C4AB"/>
        </a:accent5>
        <a:accent6>
          <a:srgbClr val="A10632"/>
        </a:accent6>
        <a:hlink>
          <a:srgbClr val="D9DA56"/>
        </a:hlink>
        <a:folHlink>
          <a:srgbClr val="8B8D09"/>
        </a:folHlink>
      </a:clrScheme>
      <a:clrMap bg1="dk2" tx1="lt1" bg2="dk1" tx2="lt2" accent1="accent1" accent2="accent2" accent3="accent3" accent4="accent4" accent5="accent5" accent6="accent6" hlink="hlink" folHlink="folHlink"/>
    </a:extraClrScheme>
    <a:extraClrScheme>
      <a:clrScheme name="Xilinx Template_light 3">
        <a:dk1>
          <a:srgbClr val="EE3424"/>
        </a:dk1>
        <a:lt1>
          <a:srgbClr val="FFFFFF"/>
        </a:lt1>
        <a:dk2>
          <a:srgbClr val="333333"/>
        </a:dk2>
        <a:lt2>
          <a:srgbClr val="008CA8"/>
        </a:lt2>
        <a:accent1>
          <a:srgbClr val="EC891D"/>
        </a:accent1>
        <a:accent2>
          <a:srgbClr val="B20838"/>
        </a:accent2>
        <a:accent3>
          <a:srgbClr val="ADADAD"/>
        </a:accent3>
        <a:accent4>
          <a:srgbClr val="DADADA"/>
        </a:accent4>
        <a:accent5>
          <a:srgbClr val="F4C4AB"/>
        </a:accent5>
        <a:accent6>
          <a:srgbClr val="A10632"/>
        </a:accent6>
        <a:hlink>
          <a:srgbClr val="D9DA56"/>
        </a:hlink>
        <a:folHlink>
          <a:srgbClr val="8B8D09"/>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yslexia 4">
    <a:dk1>
      <a:srgbClr val="000000"/>
    </a:dk1>
    <a:lt1>
      <a:srgbClr val="FFFFFF"/>
    </a:lt1>
    <a:dk2>
      <a:srgbClr val="44546A"/>
    </a:dk2>
    <a:lt2>
      <a:srgbClr val="E7E6E6"/>
    </a:lt2>
    <a:accent1>
      <a:srgbClr val="4472C4"/>
    </a:accent1>
    <a:accent2>
      <a:srgbClr val="D24726"/>
    </a:accent2>
    <a:accent3>
      <a:srgbClr val="9B5AC8"/>
    </a:accent3>
    <a:accent4>
      <a:srgbClr val="F0A11F"/>
    </a:accent4>
    <a:accent5>
      <a:srgbClr val="CB5BA3"/>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6" ma:contentTypeDescription="Create a new document." ma:contentTypeScope="" ma:versionID="ac37c1753acd5e330d2062ccec26ea66">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b340c7101c92c5120abd06486f94548"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D8CC2A95-AB18-4E2B-BAAB-ED507F826E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A1A6209-623F-4A40-A043-EF97F4DE5176}">
  <ds:schemaRefs>
    <ds:schemaRef ds:uri="http://schemas.microsoft.com/sharepoint/v3/contenttype/forms"/>
  </ds:schemaRefs>
</ds:datastoreItem>
</file>

<file path=customXml/itemProps3.xml><?xml version="1.0" encoding="utf-8"?>
<ds:datastoreItem xmlns:ds="http://schemas.openxmlformats.org/officeDocument/2006/customXml" ds:itemID="{4478DEAE-E0CA-42BB-BA2E-F6A39AAEB4B0}">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Mind map</Template>
  <TotalTime>0</TotalTime>
  <Words>1207</Words>
  <Application>Microsoft Office PowerPoint</Application>
  <PresentationFormat>Widescreen</PresentationFormat>
  <Paragraphs>196</Paragraphs>
  <Slides>26</Slides>
  <Notes>17</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26</vt:i4>
      </vt:variant>
    </vt:vector>
  </HeadingPairs>
  <TitlesOfParts>
    <vt:vector size="36" baseType="lpstr">
      <vt:lpstr>Arial</vt:lpstr>
      <vt:lpstr>Calibri</vt:lpstr>
      <vt:lpstr>Courier New</vt:lpstr>
      <vt:lpstr>Georgia</vt:lpstr>
      <vt:lpstr>Helvetica</vt:lpstr>
      <vt:lpstr>Segoe UI</vt:lpstr>
      <vt:lpstr>Segoe UI Semibold</vt:lpstr>
      <vt:lpstr>Wingdings</vt:lpstr>
      <vt:lpstr>Office Theme</vt:lpstr>
      <vt:lpstr>Xilinx_All_Programmable_Template</vt:lpstr>
      <vt:lpstr>Direct Memory Access(DMA)</vt:lpstr>
      <vt:lpstr>PIO Data transfer</vt:lpstr>
      <vt:lpstr>PIO Data transfer</vt:lpstr>
      <vt:lpstr>PIO Data transfer</vt:lpstr>
      <vt:lpstr>Direct Memory Access</vt:lpstr>
      <vt:lpstr>Direct Memory Access</vt:lpstr>
      <vt:lpstr>Direct Memory Access</vt:lpstr>
      <vt:lpstr>Direct Memory Access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2023-05-01T17:37:37Z</dcterms:created>
  <dcterms:modified xsi:type="dcterms:W3CDTF">2024-09-06T04:02:31Z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