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notesMasterIdLst>
    <p:notesMasterId r:id="rId28"/>
  </p:notesMasterIdLst>
  <p:sldIdLst>
    <p:sldId id="259" r:id="rId6"/>
    <p:sldId id="287" r:id="rId7"/>
    <p:sldId id="288" r:id="rId8"/>
    <p:sldId id="289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28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27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8/16/2024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Jennifer Lockhart\Desktop\Picture2 copy.jpg"/>
          <p:cNvPicPr>
            <a:picLocks noChangeArrowheads="1"/>
          </p:cNvPicPr>
          <p:nvPr userDrawn="1"/>
        </p:nvPicPr>
        <p:blipFill>
          <a:blip r:embed="rId2"/>
          <a:srcRect t="24879"/>
          <a:stretch>
            <a:fillRect/>
          </a:stretch>
        </p:blipFill>
        <p:spPr bwMode="auto">
          <a:xfrm>
            <a:off x="-7942" y="0"/>
            <a:ext cx="12199945" cy="687628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034" y="5535507"/>
            <a:ext cx="6629400" cy="6762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None/>
              <a:def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67228" y="3660670"/>
            <a:ext cx="7101684" cy="11144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ll_Programmable_Lock_up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9151" y="1068534"/>
            <a:ext cx="4341452" cy="1307592"/>
          </a:xfrm>
          <a:prstGeom prst="rect">
            <a:avLst/>
          </a:prstGeom>
        </p:spPr>
      </p:pic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  <p:sp>
        <p:nvSpPr>
          <p:cNvPr id="7" name="Rectangle 11"/>
          <p:cNvSpPr txBox="1">
            <a:spLocks noGrp="1" noChangeArrowheads="1"/>
          </p:cNvSpPr>
          <p:nvPr userDrawn="1"/>
        </p:nvSpPr>
        <p:spPr bwMode="auto">
          <a:xfrm>
            <a:off x="325537" y="6621484"/>
            <a:ext cx="4441394" cy="230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chemeClr val="bg2"/>
                </a:solidFill>
                <a:latin typeface="+mj-lt"/>
              </a:rPr>
              <a:t>This material exempt per Department of Commerce license exception TSU </a:t>
            </a:r>
          </a:p>
        </p:txBody>
      </p:sp>
    </p:spTree>
    <p:extLst>
      <p:ext uri="{BB962C8B-B14F-4D97-AF65-F5344CB8AC3E}">
        <p14:creationId xmlns:p14="http://schemas.microsoft.com/office/powerpoint/2010/main" val="72315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8195" cy="4268337"/>
          </a:xfrm>
        </p:spPr>
        <p:txBody>
          <a:bodyPr/>
          <a:lstStyle>
            <a:lvl1pPr marL="2286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Blip>
                <a:blip r:embed="rId2"/>
              </a:buBlip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734160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8000"/>
              </a:lnSpc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69946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1" y="0"/>
            <a:ext cx="12192000" cy="1238250"/>
          </a:xfrm>
          <a:prstGeom prst="rect">
            <a:avLst/>
          </a:prstGeom>
          <a:solidFill>
            <a:schemeClr val="bg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1" name="Picture 17" descr="Red Heade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7658100" y="0"/>
              <a:ext cx="1485900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814192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120985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080000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4634" y="1600206"/>
            <a:ext cx="5136816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962820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99D29FBF-A473-46DA-BC14-675AC1C8F9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3777331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871356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48005198-8FB0-4BE5-A5FF-99FA697371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26677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7" descr="Red Header"/>
            <p:cNvPicPr>
              <a:picLocks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invGray">
            <a:xfrm>
              <a:off x="8043576" y="0"/>
              <a:ext cx="1100424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09550"/>
            <a:ext cx="109728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67405" cy="42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09613" y="6580394"/>
            <a:ext cx="1768460" cy="2776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 descr="All_Programmable_Text_FINA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6225" y="6623998"/>
            <a:ext cx="3109769" cy="157267"/>
          </a:xfrm>
          <a:prstGeom prst="rect">
            <a:avLst/>
          </a:prstGeom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5419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1" fontAlgn="base" hangingPunct="1">
        <a:lnSpc>
          <a:spcPct val="98000"/>
        </a:lnSpc>
        <a:spcBef>
          <a:spcPct val="0"/>
        </a:spcBef>
        <a:spcAft>
          <a:spcPct val="0"/>
        </a:spcAft>
        <a:defRPr lang="en-US" sz="2800" b="1" dirty="0" smtClean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2"/>
        </a:buClr>
        <a:buSzPct val="88000"/>
        <a:buFont typeface="Wingdings" pitchFamily="2" charset="2"/>
        <a:buBlip>
          <a:blip r:embed="rId9"/>
        </a:buBlip>
        <a:defRPr lang="en-US" sz="2000" b="1" dirty="0" smtClean="0">
          <a:solidFill>
            <a:schemeClr val="accent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lang="en-US" sz="1800" b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034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»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4606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8079290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AXI Protocol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DCF54-A8D3-8BA1-C956-F697E2592426}"/>
              </a:ext>
            </a:extLst>
          </p:cNvPr>
          <p:cNvSpPr txBox="1"/>
          <p:nvPr/>
        </p:nvSpPr>
        <p:spPr>
          <a:xfrm>
            <a:off x="10827524" y="648866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16/08/2024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Main features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2" y="1453430"/>
            <a:ext cx="11421143" cy="475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Independent read and write channels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Multiple outstanding addresses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No strict timing relationship between address and data operations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Support for unaligned data transfers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Out-of-order transaction completion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Burst transactions based on start address</a:t>
            </a:r>
          </a:p>
        </p:txBody>
      </p:sp>
    </p:spTree>
    <p:extLst>
      <p:ext uri="{BB962C8B-B14F-4D97-AF65-F5344CB8AC3E}">
        <p14:creationId xmlns:p14="http://schemas.microsoft.com/office/powerpoint/2010/main" val="263437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Channel handshake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3" y="1453430"/>
            <a:ext cx="7268570" cy="475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Each AXI channel has  same handshake mechanism that is based on the VALID and READY signals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VALID signal goes from the source to the destination, and READY goes from destination to the source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Source uses VALID signal to indicate when valid information is available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VALID signal must remain asserted until  destination accepts the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2A9D16-384A-0F89-AF28-E5E00E22F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602" y="2736078"/>
            <a:ext cx="4997707" cy="21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4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Channel handshake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2" y="1453430"/>
            <a:ext cx="11776775" cy="475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Destination indicates when it can accept information using the READY signal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The handshaking happens on rising edge of clock signal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590225-2441-389A-E176-850237552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306" y="2902478"/>
            <a:ext cx="6020532" cy="3484036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B8FCC8-5065-EADF-D586-CFF2D743974E}"/>
              </a:ext>
            </a:extLst>
          </p:cNvPr>
          <p:cNvCxnSpPr/>
          <p:nvPr/>
        </p:nvCxnSpPr>
        <p:spPr>
          <a:xfrm flipH="1">
            <a:off x="7442791" y="3955312"/>
            <a:ext cx="2286000" cy="871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71C1E3E-399D-2B5A-2703-696D4CB8F6FA}"/>
              </a:ext>
            </a:extLst>
          </p:cNvPr>
          <p:cNvSpPr txBox="1"/>
          <p:nvPr/>
        </p:nvSpPr>
        <p:spPr>
          <a:xfrm>
            <a:off x="9537350" y="3646844"/>
            <a:ext cx="242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transfer happens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402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Channel handshake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2CAF362-B64C-6DF7-4979-8EACA6375CCD}"/>
              </a:ext>
            </a:extLst>
          </p:cNvPr>
          <p:cNvGrpSpPr/>
          <p:nvPr/>
        </p:nvGrpSpPr>
        <p:grpSpPr>
          <a:xfrm>
            <a:off x="3804262" y="1232868"/>
            <a:ext cx="7979657" cy="2552831"/>
            <a:chOff x="3804262" y="1232868"/>
            <a:chExt cx="7979657" cy="255283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1C1E3E-399D-2B5A-2703-696D4CB8F6FA}"/>
                </a:ext>
              </a:extLst>
            </p:cNvPr>
            <p:cNvSpPr txBox="1"/>
            <p:nvPr/>
          </p:nvSpPr>
          <p:spPr>
            <a:xfrm>
              <a:off x="9356651" y="2324618"/>
              <a:ext cx="2427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transfer happens</a:t>
              </a:r>
              <a:endParaRPr lang="en-IN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E4CBF6B-B344-F98E-FF47-0B7B793E7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04262" y="1232868"/>
              <a:ext cx="4902452" cy="2552831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AB8FCC8-5065-EADF-D586-CFF2D74397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27851" y="1690577"/>
              <a:ext cx="1828800" cy="8187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27AAB90-81B1-F93C-E922-DA06DE2D15E5}"/>
              </a:ext>
            </a:extLst>
          </p:cNvPr>
          <p:cNvGrpSpPr/>
          <p:nvPr/>
        </p:nvGrpSpPr>
        <p:grpSpPr>
          <a:xfrm>
            <a:off x="3820075" y="4007224"/>
            <a:ext cx="7828451" cy="2692538"/>
            <a:chOff x="3820075" y="4007224"/>
            <a:chExt cx="7828451" cy="2692538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0443FED-B395-23FA-3639-C72E619C0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20075" y="4007224"/>
              <a:ext cx="4826248" cy="2692538"/>
            </a:xfrm>
            <a:prstGeom prst="rect">
              <a:avLst/>
            </a:prstGeom>
          </p:spPr>
        </p:pic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4D5151F-FB6C-EB6F-FA4B-B1C90C086E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4224" y="4562219"/>
              <a:ext cx="1828800" cy="8187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CE34623-BD29-D964-68DF-224B1D63F5B2}"/>
                </a:ext>
              </a:extLst>
            </p:cNvPr>
            <p:cNvSpPr txBox="1"/>
            <p:nvPr/>
          </p:nvSpPr>
          <p:spPr>
            <a:xfrm>
              <a:off x="9221258" y="5196260"/>
              <a:ext cx="24272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 transfer happens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77097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Signals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607BB20-55A7-F7FC-7BAD-593347496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247" y="1749427"/>
            <a:ext cx="713422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342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Write transaction (Single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EB6EB3-29C3-B509-5D80-E5248A9EA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096" y="1318436"/>
            <a:ext cx="8821360" cy="479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54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Write transaction (Single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8D672-2945-820B-E096-E8FC249A3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846" y="1284695"/>
            <a:ext cx="9750308" cy="528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78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Write transaction (Single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CFCE2A-0699-6908-535E-50FF11F2B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097" y="1254341"/>
            <a:ext cx="9713806" cy="532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7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Write transaction (Multiple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A89364-CCF4-5962-13DB-56FB4456E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501" y="1393879"/>
            <a:ext cx="8680998" cy="481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19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Read transaction (Single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EF8DE6-303E-83D3-D454-8C00A6FE4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49" y="1600052"/>
            <a:ext cx="9702740" cy="46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7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AMBA Specification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6821531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dvanced E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tensible 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nterface is part of ARM’s AMBA (Advanced Microcontroller Bus Architecture) specification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AMBA is an on-chip interconnect specification for connection and management of functional blocks in system-on-a-chip (SoC) designs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AMBA provides several benefits such as IP reuse, flexibility and compatibility</a:t>
            </a: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DBD066A-AE2B-044E-C013-8EF4FFF28CBB}"/>
              </a:ext>
            </a:extLst>
          </p:cNvPr>
          <p:cNvGrpSpPr/>
          <p:nvPr/>
        </p:nvGrpSpPr>
        <p:grpSpPr>
          <a:xfrm>
            <a:off x="7666074" y="2035417"/>
            <a:ext cx="4318628" cy="3578574"/>
            <a:chOff x="7382012" y="1509612"/>
            <a:chExt cx="4418920" cy="3481865"/>
          </a:xfrm>
        </p:grpSpPr>
        <p:pic>
          <p:nvPicPr>
            <p:cNvPr id="1026" name="Picture 2" descr="Key AMBA Specifications">
              <a:extLst>
                <a:ext uri="{FF2B5EF4-FFF2-40B4-BE49-F238E27FC236}">
                  <a16:creationId xmlns:a16="http://schemas.microsoft.com/office/drawing/2014/main" id="{CB7C1B47-BF9D-A3AA-5DE1-0BEA541129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2012" y="1509612"/>
              <a:ext cx="4418920" cy="3115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BCD9C2C-E840-C448-DBA6-8C6DEAA6F5C6}"/>
                </a:ext>
              </a:extLst>
            </p:cNvPr>
            <p:cNvSpPr txBox="1"/>
            <p:nvPr/>
          </p:nvSpPr>
          <p:spPr>
            <a:xfrm>
              <a:off x="9255299" y="4622145"/>
              <a:ext cx="2545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Image source: arm.com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0650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Read transaction (Single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A0E891-6A84-916B-CA98-844A16E15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448" y="1408959"/>
            <a:ext cx="10747104" cy="55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912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Read transaction (Multiple data)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B74D97-77A9-4883-6E40-DE0963C5C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72" y="1519934"/>
            <a:ext cx="9649491" cy="42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15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AMBA Evolution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FF3482-60D1-24FC-2A34-783EAE752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110" y="1185676"/>
            <a:ext cx="9205416" cy="5549904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542F7825-DC65-8B64-5B7B-CEB9D4194DE5}"/>
              </a:ext>
            </a:extLst>
          </p:cNvPr>
          <p:cNvSpPr/>
          <p:nvPr/>
        </p:nvSpPr>
        <p:spPr>
          <a:xfrm>
            <a:off x="6096000" y="2796363"/>
            <a:ext cx="1527544" cy="2286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19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Protocol Overview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1" y="1509612"/>
            <a:ext cx="6821531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AXI is an interface specification that defines the interface of IP blocks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are only two AXI interface types, 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master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slave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AXI interconnect interfaces contain the same signals, which makes integration of different IP relatively simple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2B4C46-82FC-FB56-8A49-EDEFE34AD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0" y="1243982"/>
            <a:ext cx="2374604" cy="476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6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Protocol Overview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096000" y="1423888"/>
            <a:ext cx="5974970" cy="53596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Arm processor is an example of a master, and a simple example of a slave is a memory controller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AXI protocol defines the signals and timing of the </a:t>
            </a:r>
            <a:r>
              <a:rPr lang="en-US" sz="28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point-to-point connections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between masters and slaves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Thus AXI is not a shared bus protocol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multiple masters and/or slaves are involved, an interconnect fabric is required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47074F4-CBDC-0CF6-E236-4E770EFEC5C4}"/>
              </a:ext>
            </a:extLst>
          </p:cNvPr>
          <p:cNvGrpSpPr/>
          <p:nvPr/>
        </p:nvGrpSpPr>
        <p:grpSpPr>
          <a:xfrm>
            <a:off x="0" y="2072474"/>
            <a:ext cx="6217902" cy="3658789"/>
            <a:chOff x="560481" y="1247863"/>
            <a:chExt cx="6217902" cy="365878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758C742-D842-FECD-641F-55EDA580D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0481" y="1247863"/>
              <a:ext cx="6217902" cy="324374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5D2EC4C-6B2E-0C49-5F3D-119F5C71E6E9}"/>
                </a:ext>
              </a:extLst>
            </p:cNvPr>
            <p:cNvSpPr txBox="1"/>
            <p:nvPr/>
          </p:nvSpPr>
          <p:spPr>
            <a:xfrm>
              <a:off x="2234808" y="4537320"/>
              <a:ext cx="29313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 in multi-master System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4091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Protocol Overview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706112" y="1689702"/>
            <a:ext cx="6485888" cy="475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There are 3 types of AXI4-Interfaces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AXI4 (Full AXI4): For high performance memory-mapped requirements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AXI4-Lite: For simple, low-throughput memory-mapped communication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AXI4-Stream:For high-speed streaming data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22D838E-9043-1C82-AB61-67C81CA9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0" y="2009553"/>
            <a:ext cx="5464052" cy="364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Channels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3" y="1453430"/>
            <a:ext cx="6485888" cy="475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channel is an independent collection of AXI signals associated with VALID and READY signals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are mainly 5 AXI channels (all 5 need not be always present)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During write operations, the master sends an address on the Write Address (AW) channel and transfers data on the Write Data (W) channel to the slave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86FC4F-4EDA-408B-03FD-D002FA18972C}"/>
              </a:ext>
            </a:extLst>
          </p:cNvPr>
          <p:cNvGrpSpPr/>
          <p:nvPr/>
        </p:nvGrpSpPr>
        <p:grpSpPr>
          <a:xfrm>
            <a:off x="7076743" y="2351669"/>
            <a:ext cx="5029458" cy="2847735"/>
            <a:chOff x="7076743" y="2351669"/>
            <a:chExt cx="5029458" cy="284773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042F99B-354D-C829-6E0C-186CECD26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6743" y="2351669"/>
              <a:ext cx="5029458" cy="255283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D2F806C-A47F-4E37-966D-28C370DC9B2C}"/>
                </a:ext>
              </a:extLst>
            </p:cNvPr>
            <p:cNvSpPr txBox="1"/>
            <p:nvPr/>
          </p:nvSpPr>
          <p:spPr>
            <a:xfrm>
              <a:off x="10172019" y="4830072"/>
              <a:ext cx="1481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 channels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90688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Channels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3" y="1453430"/>
            <a:ext cx="6485888" cy="47561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Slave writes received data to the specified address. Once the slave has completed the write operation, it responds with a message to the master on the Write Response (B) channel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During read operations the master sends the address it wants to read on the Read Address (AR) channel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Slave sends the data from the requested address to the master on the Read Data (R) channel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86FC4F-4EDA-408B-03FD-D002FA18972C}"/>
              </a:ext>
            </a:extLst>
          </p:cNvPr>
          <p:cNvGrpSpPr/>
          <p:nvPr/>
        </p:nvGrpSpPr>
        <p:grpSpPr>
          <a:xfrm>
            <a:off x="7076743" y="2351669"/>
            <a:ext cx="5029458" cy="2847735"/>
            <a:chOff x="7076743" y="2351669"/>
            <a:chExt cx="5029458" cy="284773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042F99B-354D-C829-6E0C-186CECD26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6743" y="2351669"/>
              <a:ext cx="5029458" cy="255283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D2F806C-A47F-4E37-966D-28C370DC9B2C}"/>
                </a:ext>
              </a:extLst>
            </p:cNvPr>
            <p:cNvSpPr txBox="1"/>
            <p:nvPr/>
          </p:nvSpPr>
          <p:spPr>
            <a:xfrm>
              <a:off x="10172019" y="4830072"/>
              <a:ext cx="1481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 channels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42393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80" end="3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charRg st="280" end="3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AXI Signal Prefixes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227383" y="1453430"/>
            <a:ext cx="6485888" cy="47561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AW for signals on the Write Address channel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AR for signals on the Read Address channel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W for signals on the Write Data channel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 for signals on the Read Data channel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 for signals on the Write Response channel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86FC4F-4EDA-408B-03FD-D002FA18972C}"/>
              </a:ext>
            </a:extLst>
          </p:cNvPr>
          <p:cNvGrpSpPr/>
          <p:nvPr/>
        </p:nvGrpSpPr>
        <p:grpSpPr>
          <a:xfrm>
            <a:off x="7076743" y="2351669"/>
            <a:ext cx="5029458" cy="2847735"/>
            <a:chOff x="7076743" y="2351669"/>
            <a:chExt cx="5029458" cy="284773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042F99B-354D-C829-6E0C-186CECD26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76743" y="2351669"/>
              <a:ext cx="5029458" cy="255283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D2F806C-A47F-4E37-966D-28C370DC9B2C}"/>
                </a:ext>
              </a:extLst>
            </p:cNvPr>
            <p:cNvSpPr txBox="1"/>
            <p:nvPr/>
          </p:nvSpPr>
          <p:spPr>
            <a:xfrm>
              <a:off x="10172019" y="4830072"/>
              <a:ext cx="1481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AXI channels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26005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Xilinx_All_Programmable_Template">
  <a:themeElements>
    <a:clrScheme name="Custom 34">
      <a:dk1>
        <a:srgbClr val="000000"/>
      </a:dk1>
      <a:lt1>
        <a:srgbClr val="FFFFFF"/>
      </a:lt1>
      <a:dk2>
        <a:srgbClr val="EC891D"/>
      </a:dk2>
      <a:lt2>
        <a:srgbClr val="EE3424"/>
      </a:lt2>
      <a:accent1>
        <a:srgbClr val="008CA8"/>
      </a:accent1>
      <a:accent2>
        <a:srgbClr val="B20838"/>
      </a:accent2>
      <a:accent3>
        <a:srgbClr val="008CA8"/>
      </a:accent3>
      <a:accent4>
        <a:srgbClr val="000000"/>
      </a:accent4>
      <a:accent5>
        <a:srgbClr val="D9DA56"/>
      </a:accent5>
      <a:accent6>
        <a:srgbClr val="8B8D09"/>
      </a:accent6>
      <a:hlink>
        <a:srgbClr val="D9DA56"/>
      </a:hlink>
      <a:folHlink>
        <a:srgbClr val="8B8D09"/>
      </a:folHlink>
    </a:clrScheme>
    <a:fontScheme name="Xilinx Template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762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rgbClr val="00000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Xilinx Template_light 1">
        <a:dk1>
          <a:srgbClr val="000000"/>
        </a:dk1>
        <a:lt1>
          <a:srgbClr val="FFFFFF"/>
        </a:lt1>
        <a:dk2>
          <a:srgbClr val="008CA8"/>
        </a:dk2>
        <a:lt2>
          <a:srgbClr val="EE3424"/>
        </a:lt2>
        <a:accent1>
          <a:srgbClr val="EC891D"/>
        </a:accent1>
        <a:accent2>
          <a:srgbClr val="B20838"/>
        </a:accent2>
        <a:accent3>
          <a:srgbClr val="FFFFFF"/>
        </a:accent3>
        <a:accent4>
          <a:srgbClr val="000000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linx Template_light 2">
        <a:dk1>
          <a:srgbClr val="EE3423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ilinx Template_light 3">
        <a:dk1>
          <a:srgbClr val="EE3424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610</Words>
  <Application>Microsoft Office PowerPoint</Application>
  <PresentationFormat>Widescreen</PresentationFormat>
  <Paragraphs>90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Courier New</vt:lpstr>
      <vt:lpstr>Georgia</vt:lpstr>
      <vt:lpstr>Helvetica</vt:lpstr>
      <vt:lpstr>Segoe UI</vt:lpstr>
      <vt:lpstr>Segoe UI Semibold</vt:lpstr>
      <vt:lpstr>Wingdings</vt:lpstr>
      <vt:lpstr>Office Theme</vt:lpstr>
      <vt:lpstr>Xilinx_All_Programmable_Template</vt:lpstr>
      <vt:lpstr>AXI Protocol</vt:lpstr>
      <vt:lpstr>AMBA Specification</vt:lpstr>
      <vt:lpstr>AMBA Evolution</vt:lpstr>
      <vt:lpstr>AXI Protocol Overview</vt:lpstr>
      <vt:lpstr>AXI Protocol Overview</vt:lpstr>
      <vt:lpstr>AXI Protocol Overview</vt:lpstr>
      <vt:lpstr>AXI Channels</vt:lpstr>
      <vt:lpstr>AXI Channels</vt:lpstr>
      <vt:lpstr>AXI Signal Prefixes</vt:lpstr>
      <vt:lpstr>AXI Main features</vt:lpstr>
      <vt:lpstr>Channel handshake</vt:lpstr>
      <vt:lpstr>Channel handshake</vt:lpstr>
      <vt:lpstr>Channel handshake</vt:lpstr>
      <vt:lpstr>AXI Signals</vt:lpstr>
      <vt:lpstr>AXI Write transaction (Single data)</vt:lpstr>
      <vt:lpstr>AXI Write transaction (Single data)</vt:lpstr>
      <vt:lpstr>AXI Write transaction (Single data)</vt:lpstr>
      <vt:lpstr>AXI Write transaction (Multiple data)</vt:lpstr>
      <vt:lpstr>AXI Read transaction (Single data)</vt:lpstr>
      <vt:lpstr>AXI Read transaction (Single data)</vt:lpstr>
      <vt:lpstr>AXI Read transaction (Multiple data)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2024-08-16T03:40:51Z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