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22"/>
  </p:notesMasterIdLst>
  <p:sldIdLst>
    <p:sldId id="259" r:id="rId5"/>
    <p:sldId id="270" r:id="rId6"/>
    <p:sldId id="286" r:id="rId7"/>
    <p:sldId id="287" r:id="rId8"/>
    <p:sldId id="288" r:id="rId9"/>
    <p:sldId id="289" r:id="rId10"/>
    <p:sldId id="298" r:id="rId11"/>
    <p:sldId id="29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8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88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2"/>
  </p:normalViewPr>
  <p:slideViewPr>
    <p:cSldViewPr snapToGrid="0" snapToObjects="1">
      <p:cViewPr varScale="1">
        <p:scale>
          <a:sx n="60" d="100"/>
          <a:sy n="60" d="100"/>
        </p:scale>
        <p:origin x="84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D571-E22F-4A38-B450-8CCBD829A548}" type="datetimeFigureOut">
              <a:rPr lang="en-US"/>
              <a:t>8/4/2024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C2C40-CB1C-4820-9151-EC51EC2E7E0F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5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0974584-F7C5-6440-926F-F6A9781D6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10" y="2484470"/>
            <a:ext cx="7552916" cy="21305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720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89423-CD2E-4FE4-A0A5-BF1DF9A8B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21021-E600-4985-9CB7-C91662580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F65E1-9312-40C9-B537-2EF2373A3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7D5D2-711E-4128-B02F-A2F5F3B7B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A264A-3B0E-4789-8D33-E3B8BB42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06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5CD398-88C4-4D5A-B800-669821089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AE657-6D14-4EC6-AF23-3733CA7EC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13624-5ED1-471D-B870-97A863791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089F5-C44A-423E-A411-0170507EB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2F323-E5A0-4612-B41A-6BBC2FFF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36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A72F24-C2F4-A848-9526-6DDE303230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44500" y="1460500"/>
            <a:ext cx="5327904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defRPr lang="en-US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B5A9DDA-5C61-C94F-9C1E-F412423AF3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B9CE1BE-CD51-BD42-A659-2F084EB57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ML on the Edge: Vipin Kizheppatt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2707C4E-5419-8141-80B3-E4B112655C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D362EF-E079-514F-814C-6085176CA7AD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2AC75DAD-32BC-CC41-8DF4-9E68DB31C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217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EAB2A1-27FC-7D46-BBF1-72410CED554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0596" y="2560320"/>
            <a:ext cx="94457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170A3AA-4210-FB4E-9790-9D6891AFF655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28B6F196-1924-E341-B33B-77AEF4A87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648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BE2BF-67D0-421C-B0EA-C2FDA38E9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D459D-4DBB-4B08-B28E-38CB29459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9D5826-9D5D-45F7-9039-C95938735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35230-6E6B-4AE2-A238-476A2293E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C195B-3566-4F5A-8A17-C0D96E0DC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64FFA-F5D7-4974-90D5-37C1E4F5D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01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93013-51BB-4A17-B3BD-969427C6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5D238-163E-4CA0-8D72-013A528AF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4BFD3-F57E-442B-B0D6-44B28B98A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6C678E-A9F6-402F-AB68-0001BA3C23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C1CE1F-0133-4A8E-9510-3927C275A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812791-1A66-47A2-B8AB-CF2C8494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3D370-BE25-4CF9-8D18-A8B0D628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FF9EFB-2082-4B18-8532-2E058DF98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32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A482C-C319-43FD-93FF-980D21E2E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3A496-9194-4AF3-A700-304E648B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3CEB3-10DB-4C6B-B786-6EA61FEAF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A844B-2D32-4E86-8B10-61DBDBE5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4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1782B-EB6A-4988-856E-D6637A15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1005B5-4499-443A-AEC7-4504692A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E9E49-7000-42FC-9389-8FC847AA8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06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EFE04-76D2-4EE9-82B4-6CF8BDAEF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215A4-C64A-4FDE-8E67-809F9ECFC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99654-FEE0-4F7C-9F7E-E61364191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672D7-560C-46F5-B38A-5864AF61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33971-AB39-461C-BCDD-6F82E9DF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7803C-62B5-41B0-9BE1-73F066620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83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7523E-938F-438E-ACC4-357650D6A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C72DA9-4F67-4E76-B94A-2A066F0CC9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2FDD4-868B-425C-9784-E80DB7C015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53192-BC34-458B-84D8-10413109E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140DD-DF78-4ACA-994A-2C80E820B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55A00-460B-4060-8FC4-6AE015CD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786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38DD69-FB8A-4188-BFE4-CBF509E5E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15C50-137C-4155-8543-556E7E213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6A1DE-66DD-40F1-896C-01B693106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912B1-2F8B-49C2-9253-FDAAEF5D9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ML on the Edge: Vipin Kizheppatt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3CF23-BB91-472C-8560-11C5F5282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1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165814A-5271-4039-9F12-014787DA9EF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26082" y="4755528"/>
            <a:ext cx="4938397" cy="12080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0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Vipin Kizheppatt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826ED7B-AA6F-A42E-FE53-C77D85200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424" y="1260712"/>
            <a:ext cx="4336576" cy="4336576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775583F-376C-40AE-9849-09070F0B5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10" y="2484470"/>
            <a:ext cx="8079290" cy="2130561"/>
          </a:xfrm>
        </p:spPr>
        <p:txBody>
          <a:bodyPr anchor="b">
            <a:normAutofit/>
          </a:bodyPr>
          <a:lstStyle/>
          <a:p>
            <a:pPr algn="l"/>
            <a:r>
              <a:rPr lang="en-US" sz="4400" b="1" dirty="0">
                <a:latin typeface="Segoe UI" panose="020B0502040204020203" pitchFamily="34" charset="0"/>
                <a:cs typeface="Segoe UI" panose="020B0502040204020203" pitchFamily="34" charset="0"/>
              </a:rPr>
              <a:t>The Blinking LED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DDCF54-A8D3-8BA1-C956-F697E2592426}"/>
              </a:ext>
            </a:extLst>
          </p:cNvPr>
          <p:cNvSpPr txBox="1"/>
          <p:nvPr/>
        </p:nvSpPr>
        <p:spPr>
          <a:xfrm>
            <a:off x="10827524" y="6488668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05/08/2024</a:t>
            </a:r>
            <a:endParaRPr lang="en-IN" dirty="0"/>
          </a:p>
        </p:txBody>
      </p:sp>
      <p:pic>
        <p:nvPicPr>
          <p:cNvPr id="1026" name="Picture 2" descr="Flashing led green 3 mm">
            <a:extLst>
              <a:ext uri="{FF2B5EF4-FFF2-40B4-BE49-F238E27FC236}">
                <a16:creationId xmlns:a16="http://schemas.microsoft.com/office/drawing/2014/main" id="{9C9814E1-2897-C546-4A1E-C939143E3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3852" y="3039140"/>
            <a:ext cx="779720" cy="779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590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Hardware Design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2" y="1509612"/>
            <a:ext cx="6519186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Although we can use 28 switches to configure the </a:t>
            </a:r>
            <a:r>
              <a:rPr lang="en-US" sz="24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Required Delay</a:t>
            </a: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 practical and a more viable solution will be to interface this hardware with a processor do this under software control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Since processors need to communicate with a variety of peripherals, they use some kind of standard </a:t>
            </a:r>
            <a:r>
              <a:rPr lang="en-US" sz="24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bus interfaces</a:t>
            </a: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for communicating with peripherals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bus interface usually have signals carrying address (address bus), data (data bus) and control signals (control bus)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F158ACF-BCA1-8B81-DDFF-AD7176E13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0474" y="4072650"/>
            <a:ext cx="2372745" cy="2355082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247F2DFA-BD64-C474-1080-DC2E1D6716B8}"/>
              </a:ext>
            </a:extLst>
          </p:cNvPr>
          <p:cNvGrpSpPr/>
          <p:nvPr/>
        </p:nvGrpSpPr>
        <p:grpSpPr>
          <a:xfrm>
            <a:off x="8696124" y="1233161"/>
            <a:ext cx="1992349" cy="2142554"/>
            <a:chOff x="8696124" y="1509612"/>
            <a:chExt cx="1992349" cy="214255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3385ACF1-B249-C77C-EFBF-F7F1D72307E7}"/>
                </a:ext>
              </a:extLst>
            </p:cNvPr>
            <p:cNvSpPr/>
            <p:nvPr/>
          </p:nvSpPr>
          <p:spPr>
            <a:xfrm>
              <a:off x="8708065" y="1509612"/>
              <a:ext cx="1945758" cy="149951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Processor</a:t>
              </a:r>
              <a:endParaRPr lang="en-IN" dirty="0"/>
            </a:p>
          </p:txBody>
        </p:sp>
        <p:sp>
          <p:nvSpPr>
            <p:cNvPr id="5" name="Arrow: Down 4">
              <a:extLst>
                <a:ext uri="{FF2B5EF4-FFF2-40B4-BE49-F238E27FC236}">
                  <a16:creationId xmlns:a16="http://schemas.microsoft.com/office/drawing/2014/main" id="{40E2425E-9A4A-008B-8E00-F67D9AC493F9}"/>
                </a:ext>
              </a:extLst>
            </p:cNvPr>
            <p:cNvSpPr/>
            <p:nvPr/>
          </p:nvSpPr>
          <p:spPr>
            <a:xfrm>
              <a:off x="8961363" y="3009130"/>
              <a:ext cx="228600" cy="41987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" name="Arrow: Down 5">
              <a:extLst>
                <a:ext uri="{FF2B5EF4-FFF2-40B4-BE49-F238E27FC236}">
                  <a16:creationId xmlns:a16="http://schemas.microsoft.com/office/drawing/2014/main" id="{F37C4E41-93F6-AAEF-9930-145D15F6BEE2}"/>
                </a:ext>
              </a:extLst>
            </p:cNvPr>
            <p:cNvSpPr/>
            <p:nvPr/>
          </p:nvSpPr>
          <p:spPr>
            <a:xfrm>
              <a:off x="9600512" y="3009426"/>
              <a:ext cx="228600" cy="41987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" name="Arrow: Down 6">
              <a:extLst>
                <a:ext uri="{FF2B5EF4-FFF2-40B4-BE49-F238E27FC236}">
                  <a16:creationId xmlns:a16="http://schemas.microsoft.com/office/drawing/2014/main" id="{C4B6AFC3-970B-945C-6461-A89F7AEA6B4E}"/>
                </a:ext>
              </a:extLst>
            </p:cNvPr>
            <p:cNvSpPr/>
            <p:nvPr/>
          </p:nvSpPr>
          <p:spPr>
            <a:xfrm>
              <a:off x="10231195" y="3009130"/>
              <a:ext cx="228600" cy="41987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1EA136C-0DBD-4544-DFDD-E40252C3565E}"/>
                </a:ext>
              </a:extLst>
            </p:cNvPr>
            <p:cNvSpPr txBox="1"/>
            <p:nvPr/>
          </p:nvSpPr>
          <p:spPr>
            <a:xfrm>
              <a:off x="8696124" y="3375167"/>
              <a:ext cx="72923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Address</a:t>
              </a:r>
              <a:endParaRPr lang="en-IN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1DEC1E2-EEE1-7C87-9EAE-3CC85DB56063}"/>
                </a:ext>
              </a:extLst>
            </p:cNvPr>
            <p:cNvSpPr txBox="1"/>
            <p:nvPr/>
          </p:nvSpPr>
          <p:spPr>
            <a:xfrm>
              <a:off x="9463781" y="3361936"/>
              <a:ext cx="5020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Data</a:t>
              </a:r>
              <a:endParaRPr lang="en-IN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4B29A9A-C3B7-ABE3-0760-AA67FAD164FE}"/>
                </a:ext>
              </a:extLst>
            </p:cNvPr>
            <p:cNvSpPr txBox="1"/>
            <p:nvPr/>
          </p:nvSpPr>
          <p:spPr>
            <a:xfrm>
              <a:off x="10002516" y="3356325"/>
              <a:ext cx="6859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Control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163963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25 L -1.66667E-6 7.40741E-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FD86D459-88D6-54F3-C310-88803A2EB95B}"/>
              </a:ext>
            </a:extLst>
          </p:cNvPr>
          <p:cNvGrpSpPr/>
          <p:nvPr/>
        </p:nvGrpSpPr>
        <p:grpSpPr>
          <a:xfrm>
            <a:off x="7603067" y="2966484"/>
            <a:ext cx="4411724" cy="3261035"/>
            <a:chOff x="7603067" y="2966484"/>
            <a:chExt cx="4411724" cy="3261035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6484989-2362-7718-893A-93831212DBC3}"/>
                </a:ext>
              </a:extLst>
            </p:cNvPr>
            <p:cNvGrpSpPr/>
            <p:nvPr/>
          </p:nvGrpSpPr>
          <p:grpSpPr>
            <a:xfrm>
              <a:off x="7603067" y="2966484"/>
              <a:ext cx="4411724" cy="3009014"/>
              <a:chOff x="7603067" y="2966484"/>
              <a:chExt cx="4411724" cy="3009014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875E5CFF-F875-2A08-7917-9905ABD0FC61}"/>
                  </a:ext>
                </a:extLst>
              </p:cNvPr>
              <p:cNvSpPr/>
              <p:nvPr/>
            </p:nvSpPr>
            <p:spPr>
              <a:xfrm>
                <a:off x="7899991" y="2966484"/>
                <a:ext cx="4114800" cy="30090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8D22179E-A076-84B7-38F8-5602174AF5E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8301567" y="3534834"/>
                <a:ext cx="0" cy="1397000"/>
              </a:xfrm>
              <a:prstGeom prst="line">
                <a:avLst/>
              </a:prstGeom>
              <a:ln w="12700">
                <a:solidFill>
                  <a:srgbClr val="FF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B5253D3-D034-6D86-706A-65D5A4759075}"/>
                </a:ext>
              </a:extLst>
            </p:cNvPr>
            <p:cNvSpPr txBox="1"/>
            <p:nvPr/>
          </p:nvSpPr>
          <p:spPr>
            <a:xfrm>
              <a:off x="10822189" y="5919742"/>
              <a:ext cx="11160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LED Blink IP</a:t>
              </a:r>
              <a:endParaRPr lang="en-IN" sz="140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Hardware Design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2" y="1509612"/>
            <a:ext cx="6519186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Our current custom LED hardware is not compatible with the processor interface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This necessitates including a </a:t>
            </a:r>
            <a:r>
              <a:rPr lang="en-US" sz="24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wrapper</a:t>
            </a: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with a compatible bus interface logic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Our custom LED blinker is an independent design unit now and can be considered as an </a:t>
            </a:r>
            <a:r>
              <a:rPr lang="en-US" sz="24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intellectual property </a:t>
            </a: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(IP)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409977A-8E2E-F4D1-F7BF-C9997F6A76A8}"/>
              </a:ext>
            </a:extLst>
          </p:cNvPr>
          <p:cNvCxnSpPr>
            <a:cxnSpLocks/>
          </p:cNvCxnSpPr>
          <p:nvPr/>
        </p:nvCxnSpPr>
        <p:spPr>
          <a:xfrm>
            <a:off x="10346845" y="3710473"/>
            <a:ext cx="0" cy="387577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EEBA6CE0-4CCC-E5FD-6FD6-BB9D33981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0474" y="4072650"/>
            <a:ext cx="2372745" cy="2355082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47B782A1-60A6-287A-082C-7F15EA9CF2DB}"/>
              </a:ext>
            </a:extLst>
          </p:cNvPr>
          <p:cNvGrpSpPr/>
          <p:nvPr/>
        </p:nvGrpSpPr>
        <p:grpSpPr>
          <a:xfrm>
            <a:off x="8696124" y="1233161"/>
            <a:ext cx="1992349" cy="2142554"/>
            <a:chOff x="8696124" y="1509612"/>
            <a:chExt cx="1992349" cy="2142554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6DD7E05-711D-43D4-799E-2B771B45E4DF}"/>
                </a:ext>
              </a:extLst>
            </p:cNvPr>
            <p:cNvSpPr/>
            <p:nvPr/>
          </p:nvSpPr>
          <p:spPr>
            <a:xfrm>
              <a:off x="8708065" y="1509612"/>
              <a:ext cx="1945758" cy="149951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Processor</a:t>
              </a:r>
              <a:endParaRPr lang="en-IN" dirty="0"/>
            </a:p>
          </p:txBody>
        </p:sp>
        <p:sp>
          <p:nvSpPr>
            <p:cNvPr id="31" name="Arrow: Down 30">
              <a:extLst>
                <a:ext uri="{FF2B5EF4-FFF2-40B4-BE49-F238E27FC236}">
                  <a16:creationId xmlns:a16="http://schemas.microsoft.com/office/drawing/2014/main" id="{FB380A69-FCAD-EDB4-28B4-9160F686D699}"/>
                </a:ext>
              </a:extLst>
            </p:cNvPr>
            <p:cNvSpPr/>
            <p:nvPr/>
          </p:nvSpPr>
          <p:spPr>
            <a:xfrm>
              <a:off x="8961363" y="3009130"/>
              <a:ext cx="228600" cy="41987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2" name="Arrow: Down 31">
              <a:extLst>
                <a:ext uri="{FF2B5EF4-FFF2-40B4-BE49-F238E27FC236}">
                  <a16:creationId xmlns:a16="http://schemas.microsoft.com/office/drawing/2014/main" id="{47EAEE6F-814F-BB9A-EF3D-9E4CCA3E0996}"/>
                </a:ext>
              </a:extLst>
            </p:cNvPr>
            <p:cNvSpPr/>
            <p:nvPr/>
          </p:nvSpPr>
          <p:spPr>
            <a:xfrm>
              <a:off x="9600512" y="3009426"/>
              <a:ext cx="228600" cy="41987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3" name="Arrow: Down 32">
              <a:extLst>
                <a:ext uri="{FF2B5EF4-FFF2-40B4-BE49-F238E27FC236}">
                  <a16:creationId xmlns:a16="http://schemas.microsoft.com/office/drawing/2014/main" id="{7992B8A0-DBC5-730D-E464-A269E16FB5DD}"/>
                </a:ext>
              </a:extLst>
            </p:cNvPr>
            <p:cNvSpPr/>
            <p:nvPr/>
          </p:nvSpPr>
          <p:spPr>
            <a:xfrm>
              <a:off x="10231195" y="3009130"/>
              <a:ext cx="228600" cy="41987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0CFA513-8928-C2C0-B2C9-FD188E26ABCD}"/>
                </a:ext>
              </a:extLst>
            </p:cNvPr>
            <p:cNvSpPr txBox="1"/>
            <p:nvPr/>
          </p:nvSpPr>
          <p:spPr>
            <a:xfrm>
              <a:off x="8696124" y="3375167"/>
              <a:ext cx="72923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Address</a:t>
              </a:r>
              <a:endParaRPr lang="en-IN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6485AF1-68B5-1C33-2F9B-259EEE764FEA}"/>
                </a:ext>
              </a:extLst>
            </p:cNvPr>
            <p:cNvSpPr txBox="1"/>
            <p:nvPr/>
          </p:nvSpPr>
          <p:spPr>
            <a:xfrm>
              <a:off x="9463781" y="3361936"/>
              <a:ext cx="5020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Data</a:t>
              </a:r>
              <a:endParaRPr lang="en-IN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2F9D467-E91A-4A99-BDCF-94A16D5FA215}"/>
                </a:ext>
              </a:extLst>
            </p:cNvPr>
            <p:cNvSpPr txBox="1"/>
            <p:nvPr/>
          </p:nvSpPr>
          <p:spPr>
            <a:xfrm>
              <a:off x="10002516" y="3356325"/>
              <a:ext cx="6859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Control</a:t>
              </a:r>
              <a:endParaRPr lang="en-IN" dirty="0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01C37D5C-19EB-3396-CB5F-34377DF0FEE8}"/>
              </a:ext>
            </a:extLst>
          </p:cNvPr>
          <p:cNvSpPr/>
          <p:nvPr/>
        </p:nvSpPr>
        <p:spPr>
          <a:xfrm>
            <a:off x="8275700" y="3158119"/>
            <a:ext cx="3338123" cy="54620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Bus interface (slave)</a:t>
            </a:r>
            <a:endParaRPr lang="en-IN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61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Software Design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2" y="1509612"/>
            <a:ext cx="6519186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We use software to control the delay of blinking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first question to address is how are we going to access the IP from software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Each processor will have some instruction to place address and data on the address bus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By giving different addresses to different peripherals, each of them can be accessed individually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Usually there are two addressing modes supported by processors : </a:t>
            </a:r>
            <a:r>
              <a:rPr lang="en-US" sz="24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IO mapped and memory mapped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6DD7E05-711D-43D4-799E-2B771B45E4DF}"/>
              </a:ext>
            </a:extLst>
          </p:cNvPr>
          <p:cNvSpPr/>
          <p:nvPr/>
        </p:nvSpPr>
        <p:spPr>
          <a:xfrm>
            <a:off x="7942216" y="1214319"/>
            <a:ext cx="1945758" cy="14995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Processor</a:t>
            </a:r>
            <a:endParaRPr lang="en-IN" dirty="0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FB380A69-FCAD-EDB4-28B4-9160F686D699}"/>
              </a:ext>
            </a:extLst>
          </p:cNvPr>
          <p:cNvSpPr/>
          <p:nvPr/>
        </p:nvSpPr>
        <p:spPr>
          <a:xfrm>
            <a:off x="8195514" y="2713836"/>
            <a:ext cx="237066" cy="339958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47EAEE6F-814F-BB9A-EF3D-9E4CCA3E0996}"/>
              </a:ext>
            </a:extLst>
          </p:cNvPr>
          <p:cNvSpPr/>
          <p:nvPr/>
        </p:nvSpPr>
        <p:spPr>
          <a:xfrm>
            <a:off x="8515679" y="2714133"/>
            <a:ext cx="228600" cy="339958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7992B8A0-DBC5-730D-E464-A269E16FB5DD}"/>
              </a:ext>
            </a:extLst>
          </p:cNvPr>
          <p:cNvSpPr/>
          <p:nvPr/>
        </p:nvSpPr>
        <p:spPr>
          <a:xfrm>
            <a:off x="8838023" y="2713837"/>
            <a:ext cx="228600" cy="339958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0CFA513-8928-C2C0-B2C9-FD188E26ABCD}"/>
              </a:ext>
            </a:extLst>
          </p:cNvPr>
          <p:cNvSpPr txBox="1"/>
          <p:nvPr/>
        </p:nvSpPr>
        <p:spPr>
          <a:xfrm rot="16200000">
            <a:off x="7949427" y="3855591"/>
            <a:ext cx="7292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Address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6485AF1-68B5-1C33-2F9B-259EEE764FEA}"/>
              </a:ext>
            </a:extLst>
          </p:cNvPr>
          <p:cNvSpPr txBox="1"/>
          <p:nvPr/>
        </p:nvSpPr>
        <p:spPr>
          <a:xfrm rot="16200000">
            <a:off x="8378948" y="3965658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Data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2F9D467-E91A-4A99-BDCF-94A16D5FA215}"/>
              </a:ext>
            </a:extLst>
          </p:cNvPr>
          <p:cNvSpPr txBox="1"/>
          <p:nvPr/>
        </p:nvSpPr>
        <p:spPr>
          <a:xfrm rot="16200000">
            <a:off x="8620881" y="3884750"/>
            <a:ext cx="685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Control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9209A5-A4CC-EE7D-B185-8AE46B020C3E}"/>
              </a:ext>
            </a:extLst>
          </p:cNvPr>
          <p:cNvSpPr/>
          <p:nvPr/>
        </p:nvSpPr>
        <p:spPr>
          <a:xfrm>
            <a:off x="9675628" y="2955851"/>
            <a:ext cx="797442" cy="80807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 1</a:t>
            </a:r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84A1AB-F92B-EC63-84B1-1CCF7B15F0F4}"/>
              </a:ext>
            </a:extLst>
          </p:cNvPr>
          <p:cNvSpPr/>
          <p:nvPr/>
        </p:nvSpPr>
        <p:spPr>
          <a:xfrm>
            <a:off x="9675628" y="4082206"/>
            <a:ext cx="797442" cy="8080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 2</a:t>
            </a:r>
            <a:endParaRPr lang="en-IN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80E53E-C0CC-D521-A9C7-BDF062977E5A}"/>
              </a:ext>
            </a:extLst>
          </p:cNvPr>
          <p:cNvSpPr/>
          <p:nvPr/>
        </p:nvSpPr>
        <p:spPr>
          <a:xfrm>
            <a:off x="9675628" y="5153751"/>
            <a:ext cx="797442" cy="8080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 3</a:t>
            </a:r>
            <a:endParaRPr lang="en-IN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DCFF581-6715-C7DF-6696-A922E0D71C86}"/>
              </a:ext>
            </a:extLst>
          </p:cNvPr>
          <p:cNvSpPr/>
          <p:nvPr/>
        </p:nvSpPr>
        <p:spPr>
          <a:xfrm>
            <a:off x="8371926" y="3221665"/>
            <a:ext cx="1303702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641E221B-45C2-B3B0-9929-05A68670F8BD}"/>
              </a:ext>
            </a:extLst>
          </p:cNvPr>
          <p:cNvSpPr/>
          <p:nvPr/>
        </p:nvSpPr>
        <p:spPr>
          <a:xfrm>
            <a:off x="8685878" y="3353399"/>
            <a:ext cx="989750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37C1EA27-3E11-34AF-A662-766D757EC037}"/>
              </a:ext>
            </a:extLst>
          </p:cNvPr>
          <p:cNvSpPr/>
          <p:nvPr/>
        </p:nvSpPr>
        <p:spPr>
          <a:xfrm>
            <a:off x="9001760" y="3498223"/>
            <a:ext cx="673868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6DEA0231-A1EE-43F3-E2B3-3736DD358573}"/>
              </a:ext>
            </a:extLst>
          </p:cNvPr>
          <p:cNvSpPr/>
          <p:nvPr/>
        </p:nvSpPr>
        <p:spPr>
          <a:xfrm>
            <a:off x="8371926" y="4297971"/>
            <a:ext cx="1303702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8E4886B6-615C-538B-10A5-4755525331BA}"/>
              </a:ext>
            </a:extLst>
          </p:cNvPr>
          <p:cNvSpPr/>
          <p:nvPr/>
        </p:nvSpPr>
        <p:spPr>
          <a:xfrm>
            <a:off x="8685878" y="4429705"/>
            <a:ext cx="989750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B556CC1A-F3C6-273B-E4D1-628BCFA6EBBC}"/>
              </a:ext>
            </a:extLst>
          </p:cNvPr>
          <p:cNvSpPr/>
          <p:nvPr/>
        </p:nvSpPr>
        <p:spPr>
          <a:xfrm>
            <a:off x="9001760" y="4574529"/>
            <a:ext cx="673868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07798F20-9FD4-AB6B-7FD2-8C57C2316129}"/>
              </a:ext>
            </a:extLst>
          </p:cNvPr>
          <p:cNvSpPr/>
          <p:nvPr/>
        </p:nvSpPr>
        <p:spPr>
          <a:xfrm>
            <a:off x="8371926" y="5355806"/>
            <a:ext cx="1303702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EAFAFEB5-B68D-0323-E4CD-41A0F4E08ED4}"/>
              </a:ext>
            </a:extLst>
          </p:cNvPr>
          <p:cNvSpPr/>
          <p:nvPr/>
        </p:nvSpPr>
        <p:spPr>
          <a:xfrm>
            <a:off x="8685878" y="5487540"/>
            <a:ext cx="989750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9F0F95BC-54EC-7EED-F6E5-C80E8CC6396F}"/>
              </a:ext>
            </a:extLst>
          </p:cNvPr>
          <p:cNvSpPr/>
          <p:nvPr/>
        </p:nvSpPr>
        <p:spPr>
          <a:xfrm>
            <a:off x="9001760" y="5632364"/>
            <a:ext cx="673868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99C6E7-D0BB-631D-DF02-B71AC1B352C9}"/>
              </a:ext>
            </a:extLst>
          </p:cNvPr>
          <p:cNvSpPr txBox="1"/>
          <p:nvPr/>
        </p:nvSpPr>
        <p:spPr>
          <a:xfrm>
            <a:off x="10566556" y="3076598"/>
            <a:ext cx="1561646" cy="584775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Address</a:t>
            </a:r>
          </a:p>
          <a:p>
            <a:pPr algn="ctr"/>
            <a:r>
              <a:rPr lang="en-US" sz="1600" dirty="0"/>
              <a:t>0x1000-0x2000</a:t>
            </a:r>
            <a:endParaRPr lang="en-IN" sz="1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474334-DC58-A8D8-3C6E-62C2CBD9EBDC}"/>
              </a:ext>
            </a:extLst>
          </p:cNvPr>
          <p:cNvSpPr txBox="1"/>
          <p:nvPr/>
        </p:nvSpPr>
        <p:spPr>
          <a:xfrm>
            <a:off x="10566556" y="4218238"/>
            <a:ext cx="1561646" cy="584775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Address</a:t>
            </a:r>
          </a:p>
          <a:p>
            <a:pPr algn="ctr"/>
            <a:r>
              <a:rPr lang="en-US" sz="1600" dirty="0"/>
              <a:t>0x2000-0x4000</a:t>
            </a:r>
            <a:endParaRPr lang="en-IN" sz="1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125429-762C-0BD1-0C22-CD92CE0393F6}"/>
              </a:ext>
            </a:extLst>
          </p:cNvPr>
          <p:cNvSpPr txBox="1"/>
          <p:nvPr/>
        </p:nvSpPr>
        <p:spPr>
          <a:xfrm>
            <a:off x="10566556" y="5245165"/>
            <a:ext cx="1561646" cy="584775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Address</a:t>
            </a:r>
          </a:p>
          <a:p>
            <a:pPr algn="ctr"/>
            <a:r>
              <a:rPr lang="en-US" sz="1600" dirty="0"/>
              <a:t>0x4000-0x6000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567791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>
            <a:extLst>
              <a:ext uri="{FF2B5EF4-FFF2-40B4-BE49-F238E27FC236}">
                <a16:creationId xmlns:a16="http://schemas.microsoft.com/office/drawing/2014/main" id="{E04748D7-C084-54EC-F795-A9084A2F26BC}"/>
              </a:ext>
            </a:extLst>
          </p:cNvPr>
          <p:cNvGrpSpPr/>
          <p:nvPr/>
        </p:nvGrpSpPr>
        <p:grpSpPr>
          <a:xfrm>
            <a:off x="7955722" y="3702014"/>
            <a:ext cx="1732103" cy="2145488"/>
            <a:chOff x="7955722" y="3702014"/>
            <a:chExt cx="1732103" cy="2145488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2E4574C4-3572-07C2-4862-C50B50D42328}"/>
                </a:ext>
              </a:extLst>
            </p:cNvPr>
            <p:cNvGrpSpPr/>
            <p:nvPr/>
          </p:nvGrpSpPr>
          <p:grpSpPr>
            <a:xfrm>
              <a:off x="7955722" y="4891044"/>
              <a:ext cx="1732103" cy="956458"/>
              <a:chOff x="7955722" y="4891044"/>
              <a:chExt cx="1732103" cy="956458"/>
            </a:xfrm>
          </p:grpSpPr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32836210-7485-85A2-0D2D-DDED12378BA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955722" y="4893197"/>
                <a:ext cx="224399" cy="2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0C150C76-49A6-1B14-42A6-5FDC37235A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75547" y="5847502"/>
                <a:ext cx="1512278" cy="0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43EEC284-302F-CD85-E7C1-3BAA08EAC5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80121" y="4891044"/>
                <a:ext cx="0" cy="953715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1D92B05A-AF6E-FA1F-CBE6-D117AA88D8FF}"/>
                </a:ext>
              </a:extLst>
            </p:cNvPr>
            <p:cNvCxnSpPr/>
            <p:nvPr/>
          </p:nvCxnSpPr>
          <p:spPr>
            <a:xfrm>
              <a:off x="7976024" y="4803013"/>
              <a:ext cx="1699604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BC04A8EC-B6BA-3504-210D-1D0928CED16D}"/>
                </a:ext>
              </a:extLst>
            </p:cNvPr>
            <p:cNvCxnSpPr/>
            <p:nvPr/>
          </p:nvCxnSpPr>
          <p:spPr>
            <a:xfrm>
              <a:off x="7976024" y="3702014"/>
              <a:ext cx="1699604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Software Design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2" y="1509612"/>
            <a:ext cx="6519186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Throughout this course we will be using </a:t>
            </a:r>
            <a:r>
              <a:rPr lang="en-US" sz="24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memory-mapped IO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This means at instruction level, processor uses same instruction to access memory (RAM) and peripheral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Thus from processor perspective it does not distinguish between actual memory and other peripherals and treats all peripherals like memory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There should address decoder(s) in the system so that only the peripheral addressed by processor is enabled during a transaction</a:t>
            </a:r>
            <a:endParaRPr lang="en-US" sz="2400" dirty="0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6DD7E05-711D-43D4-799E-2B771B45E4DF}"/>
              </a:ext>
            </a:extLst>
          </p:cNvPr>
          <p:cNvSpPr/>
          <p:nvPr/>
        </p:nvSpPr>
        <p:spPr>
          <a:xfrm>
            <a:off x="7942216" y="1214319"/>
            <a:ext cx="1945758" cy="14995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Processor</a:t>
            </a:r>
            <a:endParaRPr lang="en-IN" dirty="0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FB380A69-FCAD-EDB4-28B4-9160F686D699}"/>
              </a:ext>
            </a:extLst>
          </p:cNvPr>
          <p:cNvSpPr/>
          <p:nvPr/>
        </p:nvSpPr>
        <p:spPr>
          <a:xfrm>
            <a:off x="8195514" y="2713836"/>
            <a:ext cx="237066" cy="339958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47EAEE6F-814F-BB9A-EF3D-9E4CCA3E0996}"/>
              </a:ext>
            </a:extLst>
          </p:cNvPr>
          <p:cNvSpPr/>
          <p:nvPr/>
        </p:nvSpPr>
        <p:spPr>
          <a:xfrm>
            <a:off x="8515679" y="2714133"/>
            <a:ext cx="228600" cy="339958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7992B8A0-DBC5-730D-E464-A269E16FB5DD}"/>
              </a:ext>
            </a:extLst>
          </p:cNvPr>
          <p:cNvSpPr/>
          <p:nvPr/>
        </p:nvSpPr>
        <p:spPr>
          <a:xfrm>
            <a:off x="8838023" y="2713837"/>
            <a:ext cx="228600" cy="339958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0CFA513-8928-C2C0-B2C9-FD188E26ABCD}"/>
              </a:ext>
            </a:extLst>
          </p:cNvPr>
          <p:cNvSpPr txBox="1"/>
          <p:nvPr/>
        </p:nvSpPr>
        <p:spPr>
          <a:xfrm rot="16200000">
            <a:off x="7949427" y="3855591"/>
            <a:ext cx="7292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Address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6485AF1-68B5-1C33-2F9B-259EEE764FEA}"/>
              </a:ext>
            </a:extLst>
          </p:cNvPr>
          <p:cNvSpPr txBox="1"/>
          <p:nvPr/>
        </p:nvSpPr>
        <p:spPr>
          <a:xfrm rot="16200000">
            <a:off x="8378948" y="3965658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Data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2F9D467-E91A-4A99-BDCF-94A16D5FA215}"/>
              </a:ext>
            </a:extLst>
          </p:cNvPr>
          <p:cNvSpPr txBox="1"/>
          <p:nvPr/>
        </p:nvSpPr>
        <p:spPr>
          <a:xfrm rot="16200000">
            <a:off x="8620881" y="3884750"/>
            <a:ext cx="685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Control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9209A5-A4CC-EE7D-B185-8AE46B020C3E}"/>
              </a:ext>
            </a:extLst>
          </p:cNvPr>
          <p:cNvSpPr/>
          <p:nvPr/>
        </p:nvSpPr>
        <p:spPr>
          <a:xfrm>
            <a:off x="9675628" y="2955851"/>
            <a:ext cx="797442" cy="80807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 1</a:t>
            </a:r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84A1AB-F92B-EC63-84B1-1CCF7B15F0F4}"/>
              </a:ext>
            </a:extLst>
          </p:cNvPr>
          <p:cNvSpPr/>
          <p:nvPr/>
        </p:nvSpPr>
        <p:spPr>
          <a:xfrm>
            <a:off x="9675628" y="4082206"/>
            <a:ext cx="797442" cy="8080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 2</a:t>
            </a:r>
            <a:endParaRPr lang="en-IN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80E53E-C0CC-D521-A9C7-BDF062977E5A}"/>
              </a:ext>
            </a:extLst>
          </p:cNvPr>
          <p:cNvSpPr/>
          <p:nvPr/>
        </p:nvSpPr>
        <p:spPr>
          <a:xfrm>
            <a:off x="9675628" y="5153751"/>
            <a:ext cx="797442" cy="80807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 3</a:t>
            </a:r>
            <a:endParaRPr lang="en-IN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DCFF581-6715-C7DF-6696-A922E0D71C86}"/>
              </a:ext>
            </a:extLst>
          </p:cNvPr>
          <p:cNvSpPr/>
          <p:nvPr/>
        </p:nvSpPr>
        <p:spPr>
          <a:xfrm>
            <a:off x="8371926" y="3221665"/>
            <a:ext cx="1303702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641E221B-45C2-B3B0-9929-05A68670F8BD}"/>
              </a:ext>
            </a:extLst>
          </p:cNvPr>
          <p:cNvSpPr/>
          <p:nvPr/>
        </p:nvSpPr>
        <p:spPr>
          <a:xfrm>
            <a:off x="8685878" y="3353399"/>
            <a:ext cx="989750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37C1EA27-3E11-34AF-A662-766D757EC037}"/>
              </a:ext>
            </a:extLst>
          </p:cNvPr>
          <p:cNvSpPr/>
          <p:nvPr/>
        </p:nvSpPr>
        <p:spPr>
          <a:xfrm>
            <a:off x="9001760" y="3498223"/>
            <a:ext cx="673868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6DEA0231-A1EE-43F3-E2B3-3736DD358573}"/>
              </a:ext>
            </a:extLst>
          </p:cNvPr>
          <p:cNvSpPr/>
          <p:nvPr/>
        </p:nvSpPr>
        <p:spPr>
          <a:xfrm>
            <a:off x="8371926" y="4297971"/>
            <a:ext cx="1303702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8E4886B6-615C-538B-10A5-4755525331BA}"/>
              </a:ext>
            </a:extLst>
          </p:cNvPr>
          <p:cNvSpPr/>
          <p:nvPr/>
        </p:nvSpPr>
        <p:spPr>
          <a:xfrm>
            <a:off x="8685878" y="4429705"/>
            <a:ext cx="989750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B556CC1A-F3C6-273B-E4D1-628BCFA6EBBC}"/>
              </a:ext>
            </a:extLst>
          </p:cNvPr>
          <p:cNvSpPr/>
          <p:nvPr/>
        </p:nvSpPr>
        <p:spPr>
          <a:xfrm>
            <a:off x="9001760" y="4574529"/>
            <a:ext cx="673868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07798F20-9FD4-AB6B-7FD2-8C57C2316129}"/>
              </a:ext>
            </a:extLst>
          </p:cNvPr>
          <p:cNvSpPr/>
          <p:nvPr/>
        </p:nvSpPr>
        <p:spPr>
          <a:xfrm>
            <a:off x="8371926" y="5355806"/>
            <a:ext cx="1303702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EAFAFEB5-B68D-0323-E4CD-41A0F4E08ED4}"/>
              </a:ext>
            </a:extLst>
          </p:cNvPr>
          <p:cNvSpPr/>
          <p:nvPr/>
        </p:nvSpPr>
        <p:spPr>
          <a:xfrm>
            <a:off x="8685878" y="5487540"/>
            <a:ext cx="989750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9F0F95BC-54EC-7EED-F6E5-C80E8CC6396F}"/>
              </a:ext>
            </a:extLst>
          </p:cNvPr>
          <p:cNvSpPr/>
          <p:nvPr/>
        </p:nvSpPr>
        <p:spPr>
          <a:xfrm>
            <a:off x="9001760" y="5632364"/>
            <a:ext cx="673868" cy="1275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99C6E7-D0BB-631D-DF02-B71AC1B352C9}"/>
              </a:ext>
            </a:extLst>
          </p:cNvPr>
          <p:cNvSpPr txBox="1"/>
          <p:nvPr/>
        </p:nvSpPr>
        <p:spPr>
          <a:xfrm>
            <a:off x="10566556" y="3076598"/>
            <a:ext cx="1561646" cy="584775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Address</a:t>
            </a:r>
          </a:p>
          <a:p>
            <a:pPr algn="ctr"/>
            <a:r>
              <a:rPr lang="en-US" sz="1600" dirty="0"/>
              <a:t>0x1000-0x2000</a:t>
            </a:r>
            <a:endParaRPr lang="en-IN" sz="1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474334-DC58-A8D8-3C6E-62C2CBD9EBDC}"/>
              </a:ext>
            </a:extLst>
          </p:cNvPr>
          <p:cNvSpPr txBox="1"/>
          <p:nvPr/>
        </p:nvSpPr>
        <p:spPr>
          <a:xfrm>
            <a:off x="10566556" y="4218238"/>
            <a:ext cx="1561646" cy="584775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Address</a:t>
            </a:r>
          </a:p>
          <a:p>
            <a:pPr algn="ctr"/>
            <a:r>
              <a:rPr lang="en-US" sz="1600" dirty="0"/>
              <a:t>0x2000-0x4000</a:t>
            </a:r>
            <a:endParaRPr lang="en-IN" sz="1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125429-762C-0BD1-0C22-CD92CE0393F6}"/>
              </a:ext>
            </a:extLst>
          </p:cNvPr>
          <p:cNvSpPr txBox="1"/>
          <p:nvPr/>
        </p:nvSpPr>
        <p:spPr>
          <a:xfrm>
            <a:off x="10566556" y="5245165"/>
            <a:ext cx="1561646" cy="584775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Address</a:t>
            </a:r>
          </a:p>
          <a:p>
            <a:pPr algn="ctr"/>
            <a:r>
              <a:rPr lang="en-US" sz="1600" dirty="0"/>
              <a:t>0x4000-0x6000</a:t>
            </a:r>
            <a:endParaRPr lang="en-IN" sz="16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448C455-7DEC-E0CC-F526-E158F1044D1A}"/>
              </a:ext>
            </a:extLst>
          </p:cNvPr>
          <p:cNvSpPr/>
          <p:nvPr/>
        </p:nvSpPr>
        <p:spPr>
          <a:xfrm>
            <a:off x="7644717" y="3480990"/>
            <a:ext cx="331306" cy="15648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De</a:t>
            </a:r>
          </a:p>
          <a:p>
            <a:pPr algn="ctr"/>
            <a:r>
              <a:rPr lang="en-US" sz="1200" dirty="0"/>
              <a:t>code</a:t>
            </a:r>
          </a:p>
          <a:p>
            <a:pPr algn="ctr"/>
            <a:r>
              <a:rPr lang="en-US" sz="1200" dirty="0"/>
              <a:t>r</a:t>
            </a:r>
            <a:endParaRPr lang="en-IN" sz="1200" dirty="0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7E78776F-3B33-1D25-293B-8F72ABB977F5}"/>
              </a:ext>
            </a:extLst>
          </p:cNvPr>
          <p:cNvSpPr/>
          <p:nvPr/>
        </p:nvSpPr>
        <p:spPr>
          <a:xfrm flipH="1">
            <a:off x="7976024" y="4197228"/>
            <a:ext cx="276067" cy="1690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767C18E-15B3-FFA9-C26A-2F9B5BBC4C56}"/>
              </a:ext>
            </a:extLst>
          </p:cNvPr>
          <p:cNvSpPr txBox="1"/>
          <p:nvPr/>
        </p:nvSpPr>
        <p:spPr>
          <a:xfrm>
            <a:off x="9615065" y="3574978"/>
            <a:ext cx="3080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En</a:t>
            </a:r>
            <a:endParaRPr lang="en-IN" sz="9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364E6CF-C702-4B64-1102-740D2694B593}"/>
              </a:ext>
            </a:extLst>
          </p:cNvPr>
          <p:cNvSpPr txBox="1"/>
          <p:nvPr/>
        </p:nvSpPr>
        <p:spPr>
          <a:xfrm>
            <a:off x="9612202" y="4676935"/>
            <a:ext cx="3080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En</a:t>
            </a:r>
            <a:endParaRPr lang="en-IN" sz="9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5335C31-E688-2138-6C49-697DA1C73366}"/>
              </a:ext>
            </a:extLst>
          </p:cNvPr>
          <p:cNvSpPr txBox="1"/>
          <p:nvPr/>
        </p:nvSpPr>
        <p:spPr>
          <a:xfrm>
            <a:off x="9609339" y="5732222"/>
            <a:ext cx="3080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En</a:t>
            </a:r>
            <a:endParaRPr lang="en-IN" sz="900" dirty="0"/>
          </a:p>
        </p:txBody>
      </p:sp>
    </p:spTree>
    <p:extLst>
      <p:ext uri="{BB962C8B-B14F-4D97-AF65-F5344CB8AC3E}">
        <p14:creationId xmlns:p14="http://schemas.microsoft.com/office/powerpoint/2010/main" val="357898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Software Design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2" y="1509612"/>
            <a:ext cx="6519186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When we develop software, we follow the principle of </a:t>
            </a:r>
            <a:r>
              <a:rPr lang="en-US" sz="24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abstraction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We expose only the necessary details and hide all implementation details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 our example, calculation of value to be loaded to </a:t>
            </a:r>
            <a:r>
              <a:rPr lang="en-US" sz="24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Delay Register</a:t>
            </a: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can be abstracted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Functionality of IP is exposed through a few functions called </a:t>
            </a:r>
            <a:r>
              <a:rPr lang="en-US" sz="24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Application Programming Interface (API)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We design separate </a:t>
            </a:r>
            <a:r>
              <a:rPr lang="en-US" sz="24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library</a:t>
            </a: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for each IP to enable code reuse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D4150D4-A684-3A22-2632-8777CDAFFB7A}"/>
              </a:ext>
            </a:extLst>
          </p:cNvPr>
          <p:cNvGrpSpPr/>
          <p:nvPr/>
        </p:nvGrpSpPr>
        <p:grpSpPr>
          <a:xfrm>
            <a:off x="7079668" y="1150584"/>
            <a:ext cx="4833374" cy="3261429"/>
            <a:chOff x="7079668" y="1150584"/>
            <a:chExt cx="4833374" cy="3261429"/>
          </a:xfrm>
        </p:grpSpPr>
        <p:sp>
          <p:nvSpPr>
            <p:cNvPr id="22" name="Rectangle 4">
              <a:extLst>
                <a:ext uri="{FF2B5EF4-FFF2-40B4-BE49-F238E27FC236}">
                  <a16:creationId xmlns:a16="http://schemas.microsoft.com/office/drawing/2014/main" id="{3BF28D56-1BE7-1907-ED1E-7696F455BC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9668" y="1150584"/>
              <a:ext cx="4833374" cy="3257221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2539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0070C0"/>
                  </a:solidFill>
                  <a:latin typeface="Courier 10 Pitch"/>
                </a:rPr>
                <a:t>#include “</a:t>
              </a:r>
              <a:r>
                <a:rPr lang="en-US" altLang="en-US" sz="1200" dirty="0" err="1">
                  <a:solidFill>
                    <a:srgbClr val="0070C0"/>
                  </a:solidFill>
                  <a:latin typeface="Courier 10 Pitch"/>
                </a:rPr>
                <a:t>blink.h</a:t>
              </a:r>
              <a:r>
                <a:rPr lang="en-US" altLang="en-US" sz="1200" dirty="0">
                  <a:solidFill>
                    <a:srgbClr val="0070C0"/>
                  </a:solidFill>
                  <a:latin typeface="Courier 10 Pitch"/>
                </a:rPr>
                <a:t>”</a:t>
              </a:r>
              <a:endParaRPr lang="en-US" altLang="en-US" sz="1200" dirty="0">
                <a:latin typeface="Courier 10 Pitch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7E7E7E"/>
                  </a:solidFill>
                  <a:latin typeface="Courier 10 Pitch"/>
                </a:rPr>
                <a:t>// Function to configure the LED IP</a:t>
              </a:r>
              <a:r>
                <a:rPr lang="en-US" altLang="en-US" sz="1200" dirty="0">
                  <a:solidFill>
                    <a:srgbClr val="404040"/>
                  </a:solidFill>
                  <a:latin typeface="Courier 10 Pitch"/>
                </a:rPr>
                <a:t>  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7E7E7E"/>
                  </a:solidFill>
                  <a:latin typeface="Courier 10 Pitch"/>
                </a:rPr>
                <a:t>// Arguments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7E7E7E"/>
                  </a:solidFill>
                  <a:latin typeface="Courier 10 Pitch"/>
                </a:rPr>
                <a:t>// delay : blinking delay in ns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7E7E7E"/>
                  </a:solidFill>
                  <a:latin typeface="Courier 10 Pitch"/>
                </a:rPr>
                <a:t>// Return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7E7E7E"/>
                  </a:solidFill>
                  <a:latin typeface="Courier 10 Pitch"/>
                </a:rPr>
                <a:t>// 0 on success, -1 on fail</a:t>
              </a:r>
              <a:endPara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10 Pitch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8080"/>
                  </a:solidFill>
                  <a:effectLst/>
                  <a:latin typeface="Courier 10 Pitch"/>
                </a:rPr>
                <a:t>int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404040"/>
                  </a:solidFill>
                  <a:effectLst/>
                  <a:latin typeface="Courier 10 Pitch"/>
                </a:rPr>
                <a:t> </a:t>
              </a:r>
              <a:r>
                <a:rPr lang="en-US" altLang="en-US" sz="1200" b="1" dirty="0">
                  <a:solidFill>
                    <a:srgbClr val="024F8B"/>
                  </a:solidFill>
                  <a:latin typeface="Courier 10 Pitch"/>
                </a:rPr>
                <a:t>blink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(</a:t>
              </a: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int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 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delay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)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404040"/>
                  </a:solidFill>
                  <a:effectLst/>
                  <a:latin typeface="Courier 10 Pitch"/>
                </a:rPr>
                <a:t> 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{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404040"/>
                  </a:solidFill>
                  <a:effectLst/>
                  <a:latin typeface="Courier 10 Pitch"/>
                </a:rPr>
                <a:t>  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CC6600"/>
                  </a:solidFill>
                  <a:latin typeface="Courier 10 Pitch"/>
                </a:rPr>
                <a:t>    </a:t>
              </a: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int 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Courier 10 Pitch"/>
                </a:rPr>
                <a:t>delayVal</a:t>
              </a: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;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    </a:t>
              </a: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int</a:t>
              </a: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 </a:t>
              </a:r>
              <a:r>
                <a:rPr lang="en-US" altLang="en-US" sz="1200" b="1" dirty="0">
                  <a:solidFill>
                    <a:srgbClr val="000000"/>
                  </a:solidFill>
                  <a:latin typeface="Courier 10 Pitch"/>
                </a:rPr>
                <a:t>*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Courier 10 Pitch"/>
                </a:rPr>
                <a:t>IPAddr</a:t>
              </a: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;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    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Courier 10 Pitch"/>
                </a:rPr>
                <a:t>delayVal</a:t>
              </a: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 = </a:t>
              </a:r>
              <a:r>
                <a:rPr lang="en-US" altLang="en-US" sz="1200" b="1" dirty="0">
                  <a:solidFill>
                    <a:srgbClr val="000000"/>
                  </a:solidFill>
                  <a:latin typeface="Courier 10 Pitch"/>
                </a:rPr>
                <a:t>delay</a:t>
              </a: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/</a:t>
              </a:r>
              <a:r>
                <a:rPr lang="en-US" altLang="en-US" sz="1200" dirty="0" err="1">
                  <a:solidFill>
                    <a:schemeClr val="accent5"/>
                  </a:solidFill>
                  <a:latin typeface="Courier 10 Pitch"/>
                </a:rPr>
                <a:t>ClockPeriod</a:t>
              </a:r>
              <a:r>
                <a:rPr lang="en-US" altLang="en-US" sz="1200" dirty="0">
                  <a:solidFill>
                    <a:schemeClr val="accent5"/>
                  </a:solidFill>
                  <a:latin typeface="Courier 10 Pitch"/>
                </a:rPr>
                <a:t>;</a:t>
              </a:r>
              <a:endParaRPr lang="en-US" altLang="en-US" sz="1200" dirty="0">
                <a:solidFill>
                  <a:srgbClr val="000000"/>
                </a:solidFill>
                <a:latin typeface="Courier 10 Pitch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CC6600"/>
                  </a:solidFill>
                  <a:latin typeface="Courier 10 Pitch"/>
                </a:rPr>
                <a:t>    if(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Courier 10 Pitch"/>
                </a:rPr>
                <a:t>delayVal</a:t>
              </a: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 &gt; </a:t>
              </a:r>
              <a:r>
                <a:rPr lang="en-US" altLang="en-US" sz="1200" dirty="0" err="1">
                  <a:solidFill>
                    <a:schemeClr val="accent5"/>
                  </a:solidFill>
                  <a:latin typeface="Courier 10 Pitch"/>
                </a:rPr>
                <a:t>MaxDelay</a:t>
              </a:r>
              <a:r>
                <a:rPr lang="en-US" altLang="en-US" sz="1200" dirty="0">
                  <a:solidFill>
                    <a:schemeClr val="accent5"/>
                  </a:solidFill>
                  <a:latin typeface="Courier 10 Pitch"/>
                </a:rPr>
                <a:t>)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chemeClr val="accent5"/>
                  </a:solidFill>
                  <a:latin typeface="Courier 10 Pitch"/>
                </a:rPr>
                <a:t>        return -1;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 </a:t>
              </a:r>
              <a:r>
                <a:rPr kumimoji="0" lang="en-US" altLang="en-US" sz="12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   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Courier 10 Pitch"/>
                </a:rPr>
                <a:t>IPAddr</a:t>
              </a: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 = 0x1000; </a:t>
              </a:r>
              <a:r>
                <a:rPr lang="en-US" altLang="en-US" sz="1200" dirty="0">
                  <a:solidFill>
                    <a:srgbClr val="7E7E7E"/>
                  </a:solidFill>
                  <a:latin typeface="Courier 10 Pitch"/>
                </a:rPr>
                <a:t>//Assume IP address is 0x1000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    </a:t>
              </a:r>
              <a:r>
                <a:rPr lang="en-US" altLang="en-US" sz="1200" b="1" dirty="0">
                  <a:solidFill>
                    <a:srgbClr val="000000"/>
                  </a:solidFill>
                  <a:latin typeface="Courier 10 Pitch"/>
                </a:rPr>
                <a:t>*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Courier 10 Pitch"/>
                </a:rPr>
                <a:t>IPAddr</a:t>
              </a:r>
              <a:r>
                <a:rPr lang="en-US" altLang="en-US" sz="1200" b="1" dirty="0">
                  <a:solidFill>
                    <a:srgbClr val="000000"/>
                  </a:solidFill>
                  <a:latin typeface="Courier 10 Pitch"/>
                </a:rPr>
                <a:t> </a:t>
              </a: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= 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Courier 10 Pitch"/>
                </a:rPr>
                <a:t>delayVal</a:t>
              </a: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;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    </a:t>
              </a:r>
              <a:r>
                <a:rPr lang="en-US" altLang="en-US" sz="1200" dirty="0">
                  <a:solidFill>
                    <a:schemeClr val="accent5"/>
                  </a:solidFill>
                  <a:latin typeface="Courier 10 Pitch"/>
                </a:rPr>
                <a:t>return 0; 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	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}</a:t>
              </a:r>
              <a:r>
                <a:rPr kumimoji="0" lang="en-US" alt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207D70F-E7DC-4841-6D04-8F47063EFD3D}"/>
                </a:ext>
              </a:extLst>
            </p:cNvPr>
            <p:cNvSpPr txBox="1"/>
            <p:nvPr/>
          </p:nvSpPr>
          <p:spPr>
            <a:xfrm>
              <a:off x="11216248" y="4104236"/>
              <a:ext cx="6967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blink.c</a:t>
              </a:r>
              <a:endParaRPr lang="en-IN" sz="1400" dirty="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561D61C-B9FF-83D9-7D72-C3A8EEAB3D75}"/>
              </a:ext>
            </a:extLst>
          </p:cNvPr>
          <p:cNvGrpSpPr/>
          <p:nvPr/>
        </p:nvGrpSpPr>
        <p:grpSpPr>
          <a:xfrm>
            <a:off x="7079668" y="4457108"/>
            <a:ext cx="4902135" cy="1104983"/>
            <a:chOff x="7079668" y="4457108"/>
            <a:chExt cx="4902135" cy="1104983"/>
          </a:xfrm>
        </p:grpSpPr>
        <p:sp>
          <p:nvSpPr>
            <p:cNvPr id="27" name="Rectangle 4">
              <a:extLst>
                <a:ext uri="{FF2B5EF4-FFF2-40B4-BE49-F238E27FC236}">
                  <a16:creationId xmlns:a16="http://schemas.microsoft.com/office/drawing/2014/main" id="{226D6842-9743-243B-CDDB-540F50903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9668" y="4457108"/>
              <a:ext cx="4833374" cy="104123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2539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0070C0"/>
                  </a:solidFill>
                  <a:latin typeface="Courier 10 Pitch"/>
                </a:rPr>
                <a:t>#define </a:t>
              </a:r>
              <a:r>
                <a:rPr lang="en-US" altLang="en-US" sz="1200" dirty="0" err="1">
                  <a:solidFill>
                    <a:schemeClr val="accent5"/>
                  </a:solidFill>
                  <a:latin typeface="Courier 10 Pitch"/>
                </a:rPr>
                <a:t>ClockPeriod</a:t>
              </a:r>
              <a:r>
                <a:rPr lang="en-US" altLang="en-US" sz="1200" dirty="0">
                  <a:solidFill>
                    <a:srgbClr val="7E7E7E"/>
                  </a:solidFill>
                  <a:latin typeface="Courier 10 Pitch"/>
                </a:rPr>
                <a:t> </a:t>
              </a:r>
              <a:r>
                <a:rPr lang="en-US" altLang="en-US" sz="1200" dirty="0">
                  <a:latin typeface="Courier 10 Pitch"/>
                </a:rPr>
                <a:t>10 </a:t>
              </a:r>
              <a:r>
                <a:rPr lang="en-US" altLang="en-US" sz="1200" dirty="0">
                  <a:solidFill>
                    <a:srgbClr val="7E7E7E"/>
                  </a:solidFill>
                  <a:latin typeface="Courier 10 Pitch"/>
                </a:rPr>
                <a:t>// 10ns clock delay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0070C0"/>
                  </a:solidFill>
                  <a:latin typeface="Courier 10 Pitch"/>
                </a:rPr>
                <a:t>#define </a:t>
              </a:r>
              <a:r>
                <a:rPr lang="en-US" altLang="en-US" sz="1200" dirty="0" err="1">
                  <a:solidFill>
                    <a:schemeClr val="accent5"/>
                  </a:solidFill>
                  <a:latin typeface="Courier 10 Pitch"/>
                </a:rPr>
                <a:t>MaxDelay</a:t>
              </a:r>
              <a:r>
                <a:rPr lang="en-US" altLang="en-US" sz="1200" dirty="0">
                  <a:solidFill>
                    <a:srgbClr val="7E7E7E"/>
                  </a:solidFill>
                  <a:latin typeface="Courier 10 Pitch"/>
                </a:rPr>
                <a:t> </a:t>
              </a:r>
              <a:r>
                <a:rPr lang="en-US" sz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200000000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200" dirty="0">
                <a:latin typeface="Courier 10 Pitch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8080"/>
                  </a:solidFill>
                  <a:effectLst/>
                  <a:latin typeface="Courier 10 Pitch"/>
                </a:rPr>
                <a:t>int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404040"/>
                  </a:solidFill>
                  <a:effectLst/>
                  <a:latin typeface="Courier 10 Pitch"/>
                </a:rPr>
                <a:t> </a:t>
              </a:r>
              <a:r>
                <a:rPr lang="en-US" altLang="en-US" sz="1200" b="1" dirty="0">
                  <a:solidFill>
                    <a:srgbClr val="024F8B"/>
                  </a:solidFill>
                  <a:latin typeface="Courier 10 Pitch"/>
                </a:rPr>
                <a:t>blink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(</a:t>
              </a: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int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 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delay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);                             </a:t>
              </a:r>
              <a:endPara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2586B40-B036-A458-C6B9-8E79983020C0}"/>
                </a:ext>
              </a:extLst>
            </p:cNvPr>
            <p:cNvSpPr txBox="1"/>
            <p:nvPr/>
          </p:nvSpPr>
          <p:spPr>
            <a:xfrm>
              <a:off x="11267377" y="5254314"/>
              <a:ext cx="7144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blink.h</a:t>
              </a:r>
              <a:endParaRPr lang="en-IN" sz="1400" dirty="0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FACA077-2B8F-1AEC-DF67-A276431D581E}"/>
              </a:ext>
            </a:extLst>
          </p:cNvPr>
          <p:cNvGrpSpPr/>
          <p:nvPr/>
        </p:nvGrpSpPr>
        <p:grpSpPr>
          <a:xfrm>
            <a:off x="7079668" y="5591004"/>
            <a:ext cx="4877314" cy="1266996"/>
            <a:chOff x="7079668" y="5591004"/>
            <a:chExt cx="4877314" cy="1266996"/>
          </a:xfrm>
        </p:grpSpPr>
        <p:sp>
          <p:nvSpPr>
            <p:cNvPr id="40" name="Rectangle 4">
              <a:extLst>
                <a:ext uri="{FF2B5EF4-FFF2-40B4-BE49-F238E27FC236}">
                  <a16:creationId xmlns:a16="http://schemas.microsoft.com/office/drawing/2014/main" id="{08D5F537-AEBB-8EC1-A7EC-C05E5E2BF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9668" y="5591004"/>
              <a:ext cx="4833374" cy="1225896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2539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0070C0"/>
                  </a:solidFill>
                  <a:latin typeface="Courier 10 Pitch"/>
                </a:rPr>
                <a:t>#include “</a:t>
              </a:r>
              <a:r>
                <a:rPr lang="en-US" altLang="en-US" sz="1200" dirty="0" err="1">
                  <a:solidFill>
                    <a:srgbClr val="0070C0"/>
                  </a:solidFill>
                  <a:latin typeface="Courier 10 Pitch"/>
                </a:rPr>
                <a:t>blink.h</a:t>
              </a:r>
              <a:r>
                <a:rPr lang="en-US" altLang="en-US" sz="1200" dirty="0">
                  <a:solidFill>
                    <a:srgbClr val="0070C0"/>
                  </a:solidFill>
                  <a:latin typeface="Courier 10 Pitch"/>
                </a:rPr>
                <a:t>”</a:t>
              </a:r>
              <a:endParaRPr lang="en-US" altLang="en-US" sz="1200" dirty="0">
                <a:latin typeface="Courier 10 Pitch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200" dirty="0">
                <a:latin typeface="Courier 10 Pitch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int</a:t>
              </a:r>
              <a:r>
                <a:rPr lang="en-US" altLang="en-US" sz="1200" dirty="0">
                  <a:latin typeface="Courier 10 Pitch"/>
                </a:rPr>
                <a:t> main(){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8080"/>
                  </a:solidFill>
                  <a:effectLst/>
                  <a:latin typeface="Courier 10 Pitch"/>
                </a:rPr>
                <a:t>    </a:t>
              </a:r>
              <a:r>
                <a:rPr lang="en-US" altLang="en-US" sz="1200" b="1" dirty="0">
                  <a:solidFill>
                    <a:srgbClr val="024F8B"/>
                  </a:solidFill>
                  <a:latin typeface="Courier 10 Pitch"/>
                </a:rPr>
                <a:t>blink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(1000000); </a:t>
              </a:r>
              <a:r>
                <a:rPr lang="en-US" altLang="en-US" sz="1200" dirty="0">
                  <a:solidFill>
                    <a:srgbClr val="7E7E7E"/>
                  </a:solidFill>
                  <a:latin typeface="Courier 10 Pitch"/>
                </a:rPr>
                <a:t>//blink with 1 sec delay     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latin typeface="Courier 10 Pitch"/>
                </a:rPr>
                <a:t>}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AFF4FF1-0B40-8D98-7AAA-3857F45E92EC}"/>
                </a:ext>
              </a:extLst>
            </p:cNvPr>
            <p:cNvSpPr txBox="1"/>
            <p:nvPr/>
          </p:nvSpPr>
          <p:spPr>
            <a:xfrm>
              <a:off x="11260958" y="6550223"/>
              <a:ext cx="6960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main.c</a:t>
              </a:r>
              <a:endParaRPr lang="en-IN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7521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Software Design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2" y="1509612"/>
            <a:ext cx="6519186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Previous code can be improved by removing hard-coded address of IP in the blink function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 most cases only hardware information needed by software developer is address mapping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When there are multiple registers in the IP, software developer needs to know their addresses and functionalities (our blink IP has a single register)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D4150D4-A684-3A22-2632-8777CDAFFB7A}"/>
              </a:ext>
            </a:extLst>
          </p:cNvPr>
          <p:cNvGrpSpPr/>
          <p:nvPr/>
        </p:nvGrpSpPr>
        <p:grpSpPr>
          <a:xfrm>
            <a:off x="7130013" y="1293339"/>
            <a:ext cx="4849776" cy="877114"/>
            <a:chOff x="7079668" y="2350912"/>
            <a:chExt cx="4849776" cy="877114"/>
          </a:xfrm>
        </p:grpSpPr>
        <p:sp>
          <p:nvSpPr>
            <p:cNvPr id="22" name="Rectangle 4">
              <a:extLst>
                <a:ext uri="{FF2B5EF4-FFF2-40B4-BE49-F238E27FC236}">
                  <a16:creationId xmlns:a16="http://schemas.microsoft.com/office/drawing/2014/main" id="{3BF28D56-1BE7-1907-ED1E-7696F455BC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9668" y="2350912"/>
              <a:ext cx="4740400" cy="856564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2539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8080"/>
                  </a:solidFill>
                  <a:effectLst/>
                  <a:latin typeface="Courier 10 Pitch"/>
                </a:rPr>
                <a:t>#define IP1_BaseAddr 0x1000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#define IP2_BaseAddr 0x2000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8080"/>
                  </a:solidFill>
                  <a:effectLst/>
                  <a:latin typeface="Courier 10 Pitch"/>
                </a:rPr>
                <a:t>#define IP2_BaseAddr 0x4000                      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207D70F-E7DC-4841-6D04-8F47063EFD3D}"/>
                </a:ext>
              </a:extLst>
            </p:cNvPr>
            <p:cNvSpPr txBox="1"/>
            <p:nvPr/>
          </p:nvSpPr>
          <p:spPr>
            <a:xfrm>
              <a:off x="10634666" y="2920249"/>
              <a:ext cx="12947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addressMap.h</a:t>
              </a:r>
              <a:endParaRPr lang="en-IN" sz="1400" dirty="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561D61C-B9FF-83D9-7D72-C3A8EEAB3D75}"/>
              </a:ext>
            </a:extLst>
          </p:cNvPr>
          <p:cNvGrpSpPr/>
          <p:nvPr/>
        </p:nvGrpSpPr>
        <p:grpSpPr>
          <a:xfrm>
            <a:off x="7221272" y="2982359"/>
            <a:ext cx="4758517" cy="1978539"/>
            <a:chOff x="7221272" y="3796595"/>
            <a:chExt cx="4758517" cy="1978539"/>
          </a:xfrm>
        </p:grpSpPr>
        <p:sp>
          <p:nvSpPr>
            <p:cNvPr id="27" name="Rectangle 4">
              <a:extLst>
                <a:ext uri="{FF2B5EF4-FFF2-40B4-BE49-F238E27FC236}">
                  <a16:creationId xmlns:a16="http://schemas.microsoft.com/office/drawing/2014/main" id="{226D6842-9743-243B-CDDB-540F50903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1272" y="3796595"/>
              <a:ext cx="4740400" cy="1964560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2539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0070C0"/>
                  </a:solidFill>
                  <a:latin typeface="Courier 10 Pitch"/>
                </a:rPr>
                <a:t>#define </a:t>
              </a:r>
              <a:r>
                <a:rPr lang="en-US" altLang="en-US" sz="1200" dirty="0" err="1">
                  <a:solidFill>
                    <a:schemeClr val="accent5"/>
                  </a:solidFill>
                  <a:latin typeface="Courier 10 Pitch"/>
                </a:rPr>
                <a:t>ClockPeriod</a:t>
              </a:r>
              <a:r>
                <a:rPr lang="en-US" altLang="en-US" sz="1200" dirty="0">
                  <a:solidFill>
                    <a:srgbClr val="7E7E7E"/>
                  </a:solidFill>
                  <a:latin typeface="Courier 10 Pitch"/>
                </a:rPr>
                <a:t> </a:t>
              </a:r>
              <a:r>
                <a:rPr lang="en-US" altLang="en-US" sz="1200" dirty="0">
                  <a:latin typeface="Courier 10 Pitch"/>
                </a:rPr>
                <a:t>10 </a:t>
              </a:r>
              <a:r>
                <a:rPr lang="en-US" altLang="en-US" sz="1200" dirty="0">
                  <a:solidFill>
                    <a:srgbClr val="7E7E7E"/>
                  </a:solidFill>
                  <a:latin typeface="Courier 10 Pitch"/>
                </a:rPr>
                <a:t>// 10ns clock delay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0070C0"/>
                  </a:solidFill>
                  <a:latin typeface="Courier 10 Pitch"/>
                </a:rPr>
                <a:t>#define </a:t>
              </a:r>
              <a:r>
                <a:rPr lang="en-US" altLang="en-US" sz="1200" dirty="0" err="1">
                  <a:solidFill>
                    <a:schemeClr val="accent5"/>
                  </a:solidFill>
                  <a:latin typeface="Courier 10 Pitch"/>
                </a:rPr>
                <a:t>MaxDelay</a:t>
              </a:r>
              <a:r>
                <a:rPr lang="en-US" altLang="en-US" sz="1200" dirty="0">
                  <a:solidFill>
                    <a:srgbClr val="7E7E7E"/>
                  </a:solidFill>
                  <a:latin typeface="Courier 10 Pitch"/>
                </a:rPr>
                <a:t> </a:t>
              </a:r>
              <a:r>
                <a:rPr lang="en-US" sz="1200" dirty="0">
                  <a:latin typeface="Helvetica" panose="020B0604020202020204" pitchFamily="34" charset="0"/>
                  <a:cs typeface="Helvetica" panose="020B0604020202020204" pitchFamily="34" charset="0"/>
                </a:rPr>
                <a:t>200000000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8080"/>
                  </a:solidFill>
                  <a:effectLst/>
                  <a:latin typeface="Courier 10 Pitch"/>
                </a:rPr>
                <a:t>typedef struct 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Courier 10 Pitch"/>
                </a:rPr>
                <a:t>blinkIP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8080"/>
                  </a:solidFill>
                  <a:effectLst/>
                  <a:latin typeface="Courier 10 Pitch"/>
                </a:rPr>
                <a:t>{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 dirty="0">
                  <a:solidFill>
                    <a:srgbClr val="00808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    </a:t>
              </a: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i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8080"/>
                  </a:solidFill>
                  <a:effectLst/>
                  <a:latin typeface="Courier 10 Pitch"/>
                </a:rPr>
                <a:t>nt 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Courier 10 Pitch"/>
                </a:rPr>
                <a:t>BaseAddr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8080"/>
                  </a:solidFill>
                  <a:effectLst/>
                  <a:latin typeface="Courier 10 Pitch"/>
                </a:rPr>
                <a:t>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8080"/>
                  </a:solidFill>
                  <a:latin typeface="Courier 10 Pitch"/>
                  <a:cs typeface="Helvetica" panose="020B0604020202020204" pitchFamily="34" charset="0"/>
                </a:rPr>
                <a:t>}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Courier 10 Pitch"/>
                </a:rPr>
                <a:t>blinkIP</a:t>
              </a:r>
              <a:r>
                <a:rPr lang="en-US" altLang="en-US" sz="1200" b="1" dirty="0">
                  <a:solidFill>
                    <a:srgbClr val="000000"/>
                  </a:solidFill>
                  <a:latin typeface="Courier 10 Pitch"/>
                </a:rPr>
                <a:t>;</a:t>
              </a:r>
              <a:endParaRPr lang="en-US" sz="12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200" dirty="0">
                <a:latin typeface="Courier 10 Pitch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i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8080"/>
                  </a:solidFill>
                  <a:effectLst/>
                  <a:latin typeface="Courier 10 Pitch"/>
                </a:rPr>
                <a:t>nt </a:t>
              </a:r>
              <a:r>
                <a:rPr lang="en-US" altLang="en-US" sz="1200" b="1" dirty="0" err="1">
                  <a:solidFill>
                    <a:srgbClr val="024F8B"/>
                  </a:solidFill>
                  <a:latin typeface="Courier 10 Pitch"/>
                </a:rPr>
                <a:t>initBlink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8080"/>
                  </a:solidFill>
                  <a:effectLst/>
                  <a:latin typeface="Courier 10 Pitch"/>
                </a:rPr>
                <a:t>(</a:t>
              </a:r>
              <a:r>
                <a:rPr lang="en-US" altLang="en-US" sz="1200" b="1" dirty="0" err="1">
                  <a:solidFill>
                    <a:srgbClr val="008080"/>
                  </a:solidFill>
                  <a:latin typeface="Courier 10 Pitch"/>
                </a:rPr>
                <a:t>blinkIP</a:t>
              </a: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 </a:t>
              </a:r>
              <a:r>
                <a:rPr lang="en-US" altLang="en-US" sz="1200" b="1" dirty="0">
                  <a:latin typeface="Courier 10 Pitch"/>
                </a:rPr>
                <a:t>*</a:t>
              </a:r>
              <a:r>
                <a:rPr lang="en-US" altLang="en-US" sz="1200" b="1" dirty="0" err="1">
                  <a:latin typeface="Courier 10 Pitch"/>
                </a:rPr>
                <a:t>inst</a:t>
              </a: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, 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8080"/>
                  </a:solidFill>
                  <a:effectLst/>
                  <a:latin typeface="Courier 10 Pitch"/>
                </a:rPr>
                <a:t>int </a:t>
              </a:r>
              <a:r>
                <a:rPr lang="en-US" altLang="en-US" sz="1200" b="1" dirty="0" err="1">
                  <a:solidFill>
                    <a:srgbClr val="024F8B"/>
                  </a:solidFill>
                  <a:latin typeface="Courier 10 Pitch"/>
                </a:rPr>
                <a:t>BaseAddr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8080"/>
                  </a:solidFill>
                  <a:effectLst/>
                  <a:latin typeface="Courier 10 Pitch"/>
                </a:rPr>
                <a:t>);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8080"/>
                  </a:solidFill>
                  <a:effectLst/>
                  <a:latin typeface="Courier 10 Pitch"/>
                </a:rPr>
                <a:t>int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404040"/>
                  </a:solidFill>
                  <a:effectLst/>
                  <a:latin typeface="Courier 10 Pitch"/>
                </a:rPr>
                <a:t> </a:t>
              </a:r>
              <a:r>
                <a:rPr lang="en-US" altLang="en-US" sz="1200" b="1" dirty="0">
                  <a:solidFill>
                    <a:srgbClr val="024F8B"/>
                  </a:solidFill>
                  <a:latin typeface="Courier 10 Pitch"/>
                </a:rPr>
                <a:t>blink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(</a:t>
              </a:r>
              <a:r>
                <a:rPr lang="en-US" altLang="en-US" sz="1200" b="1" dirty="0" err="1">
                  <a:solidFill>
                    <a:srgbClr val="008080"/>
                  </a:solidFill>
                  <a:latin typeface="Courier 10 Pitch"/>
                </a:rPr>
                <a:t>blinkIP</a:t>
              </a: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 </a:t>
              </a:r>
              <a:r>
                <a:rPr lang="en-US" altLang="en-US" sz="1200" b="1" dirty="0">
                  <a:latin typeface="Courier 10 Pitch"/>
                </a:rPr>
                <a:t>*</a:t>
              </a:r>
              <a:r>
                <a:rPr lang="en-US" altLang="en-US" sz="1200" b="1" dirty="0" err="1">
                  <a:latin typeface="Courier 10 Pitch"/>
                </a:rPr>
                <a:t>inst</a:t>
              </a:r>
              <a:r>
                <a:rPr lang="en-US" altLang="en-US" sz="1200" b="1" dirty="0">
                  <a:latin typeface="Courier 10 Pitch"/>
                </a:rPr>
                <a:t>, </a:t>
              </a: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int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 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delay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);             </a:t>
              </a:r>
              <a:endPara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2586B40-B036-A458-C6B9-8E79983020C0}"/>
                </a:ext>
              </a:extLst>
            </p:cNvPr>
            <p:cNvSpPr txBox="1"/>
            <p:nvPr/>
          </p:nvSpPr>
          <p:spPr>
            <a:xfrm>
              <a:off x="11265363" y="5467357"/>
              <a:ext cx="7144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blink.h</a:t>
              </a:r>
              <a:endParaRPr lang="en-IN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3569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Software Design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FACA077-2B8F-1AEC-DF67-A276431D581E}"/>
              </a:ext>
            </a:extLst>
          </p:cNvPr>
          <p:cNvGrpSpPr/>
          <p:nvPr/>
        </p:nvGrpSpPr>
        <p:grpSpPr>
          <a:xfrm>
            <a:off x="7587213" y="1247291"/>
            <a:ext cx="4251792" cy="3072555"/>
            <a:chOff x="7083014" y="5199345"/>
            <a:chExt cx="4251792" cy="3072555"/>
          </a:xfrm>
        </p:grpSpPr>
        <p:sp>
          <p:nvSpPr>
            <p:cNvPr id="40" name="Rectangle 4">
              <a:extLst>
                <a:ext uri="{FF2B5EF4-FFF2-40B4-BE49-F238E27FC236}">
                  <a16:creationId xmlns:a16="http://schemas.microsoft.com/office/drawing/2014/main" id="{08D5F537-AEBB-8EC1-A7EC-C05E5E2BF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3014" y="5199345"/>
              <a:ext cx="4182555" cy="3072555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2539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0070C0"/>
                  </a:solidFill>
                  <a:latin typeface="Courier 10 Pitch"/>
                </a:rPr>
                <a:t>#include “</a:t>
              </a:r>
              <a:r>
                <a:rPr lang="en-US" altLang="en-US" sz="1200" dirty="0" err="1">
                  <a:solidFill>
                    <a:srgbClr val="0070C0"/>
                  </a:solidFill>
                  <a:latin typeface="Courier 10 Pitch"/>
                </a:rPr>
                <a:t>blink.h</a:t>
              </a:r>
              <a:r>
                <a:rPr lang="en-US" altLang="en-US" sz="1200" dirty="0">
                  <a:solidFill>
                    <a:srgbClr val="0070C0"/>
                  </a:solidFill>
                  <a:latin typeface="Courier 10 Pitch"/>
                </a:rPr>
                <a:t>”</a:t>
              </a:r>
              <a:endParaRPr lang="en-US" altLang="en-US" sz="1200" dirty="0">
                <a:latin typeface="Courier 10 Pitch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200" dirty="0">
                <a:latin typeface="Courier 10 Pitch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int</a:t>
              </a:r>
              <a:r>
                <a:rPr lang="en-US" altLang="en-US" sz="1200" dirty="0">
                  <a:latin typeface="Courier 10 Pitch"/>
                </a:rPr>
                <a:t> </a:t>
              </a:r>
              <a:r>
                <a:rPr lang="en-US" altLang="en-US" sz="1200" b="1" dirty="0" err="1">
                  <a:solidFill>
                    <a:srgbClr val="024F8B"/>
                  </a:solidFill>
                  <a:latin typeface="Courier 10 Pitch"/>
                </a:rPr>
                <a:t>initBlink</a:t>
              </a:r>
              <a:r>
                <a:rPr lang="en-US" altLang="en-US" sz="1200" dirty="0">
                  <a:latin typeface="Courier 10 Pitch"/>
                </a:rPr>
                <a:t>(</a:t>
              </a:r>
              <a:r>
                <a:rPr lang="en-US" altLang="en-US" sz="1200" b="1" dirty="0" err="1">
                  <a:solidFill>
                    <a:srgbClr val="008080"/>
                  </a:solidFill>
                  <a:latin typeface="Courier 10 Pitch"/>
                </a:rPr>
                <a:t>blinkIP</a:t>
              </a: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 </a:t>
              </a:r>
              <a:r>
                <a:rPr lang="en-US" altLang="en-US" sz="1200" b="1" dirty="0">
                  <a:latin typeface="Courier 10 Pitch"/>
                </a:rPr>
                <a:t>*</a:t>
              </a:r>
              <a:r>
                <a:rPr lang="en-US" altLang="en-US" sz="1200" b="1" dirty="0" err="1">
                  <a:latin typeface="Courier 10 Pitch"/>
                </a:rPr>
                <a:t>inst</a:t>
              </a: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, 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8080"/>
                  </a:solidFill>
                  <a:effectLst/>
                  <a:latin typeface="Courier 10 Pitch"/>
                </a:rPr>
                <a:t>int </a:t>
              </a:r>
              <a:r>
                <a:rPr lang="en-US" altLang="en-US" sz="1200" b="1" dirty="0" err="1">
                  <a:solidFill>
                    <a:srgbClr val="024F8B"/>
                  </a:solidFill>
                  <a:latin typeface="Courier 10 Pitch"/>
                </a:rPr>
                <a:t>BaseAddr</a:t>
              </a:r>
              <a:r>
                <a:rPr lang="en-US" altLang="en-US" sz="1200" dirty="0">
                  <a:latin typeface="Courier 10 Pitch"/>
                </a:rPr>
                <a:t>){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b="1" dirty="0">
                  <a:solidFill>
                    <a:srgbClr val="7E7E7E"/>
                  </a:solidFill>
                  <a:latin typeface="Courier 10 Pitch"/>
                </a:rPr>
                <a:t>    </a:t>
              </a:r>
              <a:r>
                <a:rPr lang="en-US" altLang="en-US" sz="1200" b="1" dirty="0" err="1">
                  <a:latin typeface="Courier 10 Pitch"/>
                </a:rPr>
                <a:t>inst</a:t>
              </a:r>
              <a:r>
                <a:rPr lang="en-US" altLang="en-US" sz="1200" b="1" dirty="0">
                  <a:latin typeface="Courier 10 Pitch"/>
                </a:rPr>
                <a:t>-&gt;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Courier 10 Pitch"/>
                </a:rPr>
                <a:t>BaseAddr</a:t>
              </a:r>
              <a:r>
                <a:rPr lang="en-US" altLang="en-US" sz="1200" b="1" dirty="0">
                  <a:solidFill>
                    <a:srgbClr val="000000"/>
                  </a:solidFill>
                  <a:latin typeface="Courier 10 Pitch"/>
                </a:rPr>
                <a:t> = </a:t>
              </a:r>
              <a:r>
                <a:rPr lang="en-US" altLang="en-US" sz="1200" b="1" dirty="0" err="1">
                  <a:solidFill>
                    <a:srgbClr val="024F8B"/>
                  </a:solidFill>
                  <a:latin typeface="Courier 10 Pitch"/>
                </a:rPr>
                <a:t>BaseAddr</a:t>
              </a:r>
              <a:r>
                <a:rPr lang="en-US" altLang="en-US" sz="1200" b="1" dirty="0">
                  <a:solidFill>
                    <a:srgbClr val="024F8B"/>
                  </a:solidFill>
                  <a:latin typeface="Courier 10 Pitch"/>
                </a:rPr>
                <a:t>;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b="1" dirty="0">
                  <a:solidFill>
                    <a:srgbClr val="024F8B"/>
                  </a:solidFill>
                  <a:latin typeface="Courier 10 Pitch"/>
                </a:rPr>
                <a:t>    return 0;</a:t>
              </a:r>
              <a:endParaRPr lang="en-US" altLang="en-US" sz="1200" dirty="0">
                <a:solidFill>
                  <a:srgbClr val="7E7E7E"/>
                </a:solidFill>
                <a:latin typeface="Courier 10 Pitch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latin typeface="Courier 10 Pitch"/>
                </a:rPr>
                <a:t>}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200" dirty="0">
                <a:latin typeface="Courier 10 Pitch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8080"/>
                  </a:solidFill>
                  <a:effectLst/>
                  <a:latin typeface="Courier 10 Pitch"/>
                </a:rPr>
                <a:t>int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404040"/>
                  </a:solidFill>
                  <a:effectLst/>
                  <a:latin typeface="Courier 10 Pitch"/>
                </a:rPr>
                <a:t> </a:t>
              </a:r>
              <a:r>
                <a:rPr lang="en-US" altLang="en-US" sz="1200" b="1" dirty="0">
                  <a:solidFill>
                    <a:srgbClr val="024F8B"/>
                  </a:solidFill>
                  <a:latin typeface="Courier 10 Pitch"/>
                </a:rPr>
                <a:t>blink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(</a:t>
              </a:r>
              <a:r>
                <a:rPr lang="en-US" altLang="en-US" sz="1200" b="1" dirty="0" err="1">
                  <a:solidFill>
                    <a:srgbClr val="008080"/>
                  </a:solidFill>
                  <a:latin typeface="Courier 10 Pitch"/>
                </a:rPr>
                <a:t>blinkIP</a:t>
              </a: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 </a:t>
              </a:r>
              <a:r>
                <a:rPr lang="en-US" altLang="en-US" sz="1200" b="1" dirty="0">
                  <a:latin typeface="Courier 10 Pitch"/>
                </a:rPr>
                <a:t>*</a:t>
              </a:r>
              <a:r>
                <a:rPr lang="en-US" altLang="en-US" sz="1200" b="1" dirty="0" err="1">
                  <a:latin typeface="Courier 10 Pitch"/>
                </a:rPr>
                <a:t>inst</a:t>
              </a:r>
              <a:r>
                <a:rPr lang="en-US" altLang="en-US" sz="1200" b="1" dirty="0">
                  <a:latin typeface="Courier 10 Pitch"/>
                </a:rPr>
                <a:t>, </a:t>
              </a: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int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 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delay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)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404040"/>
                  </a:solidFill>
                  <a:effectLst/>
                  <a:latin typeface="Courier 10 Pitch"/>
                </a:rPr>
                <a:t> 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{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404040"/>
                  </a:solidFill>
                  <a:effectLst/>
                  <a:latin typeface="Courier 10 Pitch"/>
                </a:rPr>
                <a:t>  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CC6600"/>
                  </a:solidFill>
                  <a:latin typeface="Courier 10 Pitch"/>
                </a:rPr>
                <a:t>    </a:t>
              </a: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int 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Courier 10 Pitch"/>
                </a:rPr>
                <a:t>delayVal</a:t>
              </a: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;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 dirty="0">
                  <a:solidFill>
                    <a:srgbClr val="000000"/>
                  </a:solidFill>
                  <a:latin typeface="Courier 10 Pitch"/>
                </a:rPr>
                <a:t>    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Courier 10 Pitch"/>
                </a:rPr>
                <a:t>delayVal</a:t>
              </a: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 = </a:t>
              </a:r>
              <a:r>
                <a:rPr lang="en-US" altLang="en-US" sz="1200" b="1" dirty="0">
                  <a:solidFill>
                    <a:srgbClr val="000000"/>
                  </a:solidFill>
                  <a:latin typeface="Courier 10 Pitch"/>
                </a:rPr>
                <a:t>delay</a:t>
              </a: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/</a:t>
              </a:r>
              <a:r>
                <a:rPr lang="en-US" altLang="en-US" sz="1200" dirty="0" err="1">
                  <a:solidFill>
                    <a:schemeClr val="accent5"/>
                  </a:solidFill>
                  <a:latin typeface="Courier 10 Pitch"/>
                </a:rPr>
                <a:t>ClockPeriod</a:t>
              </a:r>
              <a:r>
                <a:rPr lang="en-US" altLang="en-US" sz="1200" dirty="0">
                  <a:solidFill>
                    <a:schemeClr val="accent5"/>
                  </a:solidFill>
                  <a:latin typeface="Courier 10 Pitch"/>
                </a:rPr>
                <a:t>;</a:t>
              </a:r>
              <a:endParaRPr lang="en-US" altLang="en-US" sz="1200" dirty="0">
                <a:solidFill>
                  <a:srgbClr val="000000"/>
                </a:solidFill>
                <a:latin typeface="Courier 10 Pitch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CC6600"/>
                  </a:solidFill>
                  <a:latin typeface="Courier 10 Pitch"/>
                </a:rPr>
                <a:t>    if(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Courier 10 Pitch"/>
                </a:rPr>
                <a:t>delayVal</a:t>
              </a: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 &gt; </a:t>
              </a:r>
              <a:r>
                <a:rPr lang="en-US" altLang="en-US" sz="1200" dirty="0" err="1">
                  <a:solidFill>
                    <a:schemeClr val="accent5"/>
                  </a:solidFill>
                  <a:latin typeface="Courier 10 Pitch"/>
                </a:rPr>
                <a:t>MaxDelay</a:t>
              </a:r>
              <a:r>
                <a:rPr lang="en-US" altLang="en-US" sz="1200" dirty="0">
                  <a:solidFill>
                    <a:schemeClr val="accent5"/>
                  </a:solidFill>
                  <a:latin typeface="Courier 10 Pitch"/>
                </a:rPr>
                <a:t>)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chemeClr val="accent5"/>
                  </a:solidFill>
                  <a:latin typeface="Courier 10 Pitch"/>
                </a:rPr>
                <a:t>        return -1;</a:t>
              </a:r>
              <a:endParaRPr lang="en-US" altLang="en-US" sz="1200" dirty="0">
                <a:solidFill>
                  <a:srgbClr val="7E7E7E"/>
                </a:solidFill>
                <a:latin typeface="Courier 10 Pitch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    *(</a:t>
              </a:r>
              <a:r>
                <a:rPr lang="en-US" altLang="en-US" sz="1200" b="1" dirty="0">
                  <a:solidFill>
                    <a:srgbClr val="008080"/>
                  </a:solidFill>
                  <a:latin typeface="Courier 10 Pitch"/>
                </a:rPr>
                <a:t>int</a:t>
              </a:r>
              <a:r>
                <a:rPr lang="en-US" altLang="en-US" sz="1200" b="1" dirty="0">
                  <a:solidFill>
                    <a:srgbClr val="000000"/>
                  </a:solidFill>
                  <a:latin typeface="Courier 10 Pitch"/>
                </a:rPr>
                <a:t>*)(</a:t>
              </a:r>
              <a:r>
                <a:rPr lang="en-US" altLang="en-US" sz="1200" b="1" dirty="0" err="1">
                  <a:latin typeface="Courier 10 Pitch"/>
                </a:rPr>
                <a:t>inst</a:t>
              </a:r>
              <a:r>
                <a:rPr lang="en-US" altLang="en-US" sz="1200" b="1" dirty="0">
                  <a:latin typeface="Courier 10 Pitch"/>
                </a:rPr>
                <a:t>-&gt;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Courier 10 Pitch"/>
                </a:rPr>
                <a:t>BaseAddr</a:t>
              </a:r>
              <a:r>
                <a:rPr lang="en-US" altLang="en-US" sz="1200" b="1" dirty="0">
                  <a:solidFill>
                    <a:srgbClr val="000000"/>
                  </a:solidFill>
                  <a:latin typeface="Courier 10 Pitch"/>
                </a:rPr>
                <a:t>) </a:t>
              </a: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= 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Courier 10 Pitch"/>
                </a:rPr>
                <a:t>delayVal</a:t>
              </a:r>
              <a:r>
                <a:rPr lang="en-US" altLang="en-US" sz="1200" dirty="0">
                  <a:solidFill>
                    <a:srgbClr val="000000"/>
                  </a:solidFill>
                  <a:latin typeface="Courier 10 Pitch"/>
                </a:rPr>
                <a:t>;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    </a:t>
              </a:r>
              <a:r>
                <a:rPr lang="en-US" altLang="en-US" sz="1200" dirty="0">
                  <a:solidFill>
                    <a:schemeClr val="accent5"/>
                  </a:solidFill>
                  <a:latin typeface="Courier 10 Pitch"/>
                </a:rPr>
                <a:t>return 0; </a:t>
              </a: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	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10 Pitch"/>
                </a:rPr>
                <a:t>}</a:t>
              </a:r>
              <a:r>
                <a:rPr kumimoji="0" lang="en-US" alt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lang="en-US" altLang="en-US" sz="1200" dirty="0">
                <a:latin typeface="Courier 10 Pitch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AFF4FF1-0B40-8D98-7AAA-3857F45E92EC}"/>
                </a:ext>
              </a:extLst>
            </p:cNvPr>
            <p:cNvSpPr txBox="1"/>
            <p:nvPr/>
          </p:nvSpPr>
          <p:spPr>
            <a:xfrm>
              <a:off x="10638012" y="7964123"/>
              <a:ext cx="6967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/>
                <a:t>blink.c</a:t>
              </a:r>
              <a:endParaRPr lang="en-IN" sz="1400" dirty="0"/>
            </a:p>
          </p:txBody>
        </p:sp>
      </p:grpSp>
      <p:sp>
        <p:nvSpPr>
          <p:cNvPr id="7" name="Rectangle 4">
            <a:extLst>
              <a:ext uri="{FF2B5EF4-FFF2-40B4-BE49-F238E27FC236}">
                <a16:creationId xmlns:a16="http://schemas.microsoft.com/office/drawing/2014/main" id="{0B8850E3-52FE-8FBA-94DA-0D8AE65BD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1507" y="5042540"/>
            <a:ext cx="5205271" cy="1779894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2539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70C0"/>
                </a:solidFill>
                <a:latin typeface="Courier 10 Pitch"/>
              </a:rPr>
              <a:t>#include “</a:t>
            </a:r>
            <a:r>
              <a:rPr lang="en-US" sz="1200" dirty="0" err="1">
                <a:solidFill>
                  <a:srgbClr val="0070C0"/>
                </a:solidFill>
                <a:latin typeface="Courier 10 Pitch"/>
              </a:rPr>
              <a:t>addressMap.h</a:t>
            </a:r>
            <a:r>
              <a:rPr lang="en-US" sz="1200" dirty="0">
                <a:solidFill>
                  <a:srgbClr val="0070C0"/>
                </a:solidFill>
                <a:latin typeface="Courier 10 Pitch"/>
              </a:rPr>
              <a:t>”</a:t>
            </a:r>
            <a:endParaRPr lang="en-US" altLang="en-US" sz="1200" dirty="0">
              <a:solidFill>
                <a:srgbClr val="0070C0"/>
              </a:solidFill>
              <a:latin typeface="Courier 10 Pitch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70C0"/>
                </a:solidFill>
                <a:latin typeface="Courier 10 Pitch"/>
              </a:rPr>
              <a:t>#include “</a:t>
            </a:r>
            <a:r>
              <a:rPr lang="en-US" altLang="en-US" sz="1200" dirty="0" err="1">
                <a:solidFill>
                  <a:srgbClr val="0070C0"/>
                </a:solidFill>
                <a:latin typeface="Courier 10 Pitch"/>
              </a:rPr>
              <a:t>blink.h</a:t>
            </a:r>
            <a:r>
              <a:rPr lang="en-US" altLang="en-US" sz="1200" dirty="0">
                <a:solidFill>
                  <a:srgbClr val="0070C0"/>
                </a:solidFill>
                <a:latin typeface="Courier 10 Pitch"/>
              </a:rPr>
              <a:t>”</a:t>
            </a:r>
            <a:endParaRPr lang="en-US" altLang="en-US" sz="1200" dirty="0">
              <a:latin typeface="Courier 10 Pitch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latin typeface="Courier 10 Pitch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008080"/>
                </a:solidFill>
                <a:latin typeface="Courier 10 Pitch"/>
              </a:rPr>
              <a:t>int</a:t>
            </a:r>
            <a:r>
              <a:rPr lang="en-US" altLang="en-US" sz="1200" dirty="0">
                <a:latin typeface="Courier 10 Pitch"/>
              </a:rPr>
              <a:t> main(){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Courier 10 Pitch"/>
              </a:rPr>
              <a:t>    </a:t>
            </a:r>
            <a:r>
              <a:rPr lang="en-US" altLang="en-US" sz="1200" b="1" dirty="0" err="1">
                <a:solidFill>
                  <a:srgbClr val="000000"/>
                </a:solidFill>
                <a:latin typeface="Courier 10 Pitch"/>
              </a:rPr>
              <a:t>blinkIP</a:t>
            </a:r>
            <a:r>
              <a:rPr lang="en-US" altLang="en-US" sz="1200" b="1" dirty="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US" altLang="en-US" sz="1200" b="1" dirty="0" err="1">
                <a:solidFill>
                  <a:srgbClr val="000000"/>
                </a:solidFill>
                <a:latin typeface="Courier 10 Pitch"/>
              </a:rPr>
              <a:t>myBlink</a:t>
            </a:r>
            <a:r>
              <a:rPr lang="en-US" altLang="en-US" sz="1200" b="1" dirty="0">
                <a:solidFill>
                  <a:srgbClr val="000000"/>
                </a:solidFill>
                <a:latin typeface="Courier 10 Pitch"/>
              </a:rPr>
              <a:t>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000000"/>
                </a:solidFill>
                <a:latin typeface="Courier 10 Pitch"/>
              </a:rPr>
              <a:t>    </a:t>
            </a:r>
            <a:r>
              <a:rPr lang="en-US" altLang="en-US" sz="1200" b="1" dirty="0" err="1">
                <a:solidFill>
                  <a:srgbClr val="024F8B"/>
                </a:solidFill>
                <a:latin typeface="Courier 10 Pitch"/>
              </a:rPr>
              <a:t>initBlink</a:t>
            </a:r>
            <a:r>
              <a:rPr lang="en-US" altLang="en-US" sz="1200" b="1" dirty="0">
                <a:solidFill>
                  <a:srgbClr val="024F8B"/>
                </a:solidFill>
                <a:latin typeface="Courier 10 Pitch"/>
              </a:rPr>
              <a:t>(&amp;</a:t>
            </a:r>
            <a:r>
              <a:rPr lang="en-US" altLang="en-US" sz="1200" b="1" dirty="0">
                <a:solidFill>
                  <a:srgbClr val="000000"/>
                </a:solidFill>
                <a:latin typeface="Courier 10 Pitch"/>
              </a:rPr>
              <a:t>myBlink,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10 Pitch"/>
              </a:rPr>
              <a:t>IP1_BaseAddr);</a:t>
            </a:r>
            <a:r>
              <a:rPr lang="en-US" altLang="en-US" sz="1200" b="1" dirty="0">
                <a:solidFill>
                  <a:srgbClr val="000000"/>
                </a:solidFill>
                <a:latin typeface="Courier 10 Pitch"/>
              </a:rPr>
              <a:t> </a:t>
            </a:r>
            <a:endParaRPr lang="en-US" altLang="en-US" sz="1200" dirty="0">
              <a:latin typeface="Courier 10 Pitch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10 Pitch"/>
              </a:rPr>
              <a:t>    </a:t>
            </a:r>
            <a:r>
              <a:rPr lang="en-US" altLang="en-US" sz="1200" b="1" dirty="0">
                <a:solidFill>
                  <a:srgbClr val="024F8B"/>
                </a:solidFill>
                <a:latin typeface="Courier 10 Pitch"/>
              </a:rPr>
              <a:t>blink(&amp;</a:t>
            </a:r>
            <a:r>
              <a:rPr lang="en-US" altLang="en-US" sz="1200" b="1" dirty="0">
                <a:solidFill>
                  <a:srgbClr val="000000"/>
                </a:solidFill>
                <a:latin typeface="Courier 10 Pitch"/>
              </a:rPr>
              <a:t>myBlink,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1000000); </a:t>
            </a:r>
            <a:r>
              <a:rPr lang="en-US" altLang="en-US" sz="1200" dirty="0">
                <a:solidFill>
                  <a:srgbClr val="7E7E7E"/>
                </a:solidFill>
                <a:latin typeface="Courier 10 Pitch"/>
              </a:rPr>
              <a:t>//blink with 1 sec delay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Courier 10 Pitch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FD4340-D0FB-52FD-4CAF-101DC84E0E7D}"/>
              </a:ext>
            </a:extLst>
          </p:cNvPr>
          <p:cNvSpPr txBox="1"/>
          <p:nvPr/>
        </p:nvSpPr>
        <p:spPr>
          <a:xfrm>
            <a:off x="11468869" y="6546585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main.c</a:t>
            </a:r>
            <a:endParaRPr lang="en-IN" sz="14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C369F3A-C919-BF92-2DDC-48D85105BD68}"/>
              </a:ext>
            </a:extLst>
          </p:cNvPr>
          <p:cNvCxnSpPr/>
          <p:nvPr/>
        </p:nvCxnSpPr>
        <p:spPr>
          <a:xfrm>
            <a:off x="5677786" y="2783568"/>
            <a:ext cx="4922874" cy="767706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AF356C0-1D08-7439-EC83-E74CB17AA2F9}"/>
              </a:ext>
            </a:extLst>
          </p:cNvPr>
          <p:cNvSpPr txBox="1"/>
          <p:nvPr/>
        </p:nvSpPr>
        <p:spPr>
          <a:xfrm>
            <a:off x="1502156" y="2371653"/>
            <a:ext cx="417563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This is 32-bits, but in hardware we have</a:t>
            </a:r>
          </a:p>
          <a:p>
            <a:r>
              <a:rPr lang="en-US" dirty="0"/>
              <a:t>only 28-bits</a:t>
            </a:r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B0E9B6-5F06-6428-8CAC-E9FC1F775B5C}"/>
              </a:ext>
            </a:extLst>
          </p:cNvPr>
          <p:cNvSpPr txBox="1"/>
          <p:nvPr/>
        </p:nvSpPr>
        <p:spPr>
          <a:xfrm>
            <a:off x="1314314" y="4405760"/>
            <a:ext cx="352673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Review pointers and type casting</a:t>
            </a:r>
            <a:endParaRPr lang="en-IN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29AF031-3791-2302-97EB-7D67A8851C18}"/>
              </a:ext>
            </a:extLst>
          </p:cNvPr>
          <p:cNvCxnSpPr>
            <a:cxnSpLocks/>
          </p:cNvCxnSpPr>
          <p:nvPr/>
        </p:nvCxnSpPr>
        <p:spPr>
          <a:xfrm flipV="1">
            <a:off x="4841049" y="3660560"/>
            <a:ext cx="3856384" cy="957026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99032F1-1DE4-C8AB-6988-18620452337E}"/>
              </a:ext>
            </a:extLst>
          </p:cNvPr>
          <p:cNvSpPr txBox="1"/>
          <p:nvPr/>
        </p:nvSpPr>
        <p:spPr>
          <a:xfrm>
            <a:off x="498546" y="1354600"/>
            <a:ext cx="413029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Keep minimum dependencies between</a:t>
            </a:r>
          </a:p>
          <a:p>
            <a:r>
              <a:rPr lang="en-US" dirty="0"/>
              <a:t>modules.</a:t>
            </a:r>
            <a:endParaRPr lang="en-IN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A8356F7-48F6-3F48-2011-CE89C678E343}"/>
              </a:ext>
            </a:extLst>
          </p:cNvPr>
          <p:cNvCxnSpPr>
            <a:cxnSpLocks/>
          </p:cNvCxnSpPr>
          <p:nvPr/>
        </p:nvCxnSpPr>
        <p:spPr>
          <a:xfrm flipV="1">
            <a:off x="4674176" y="1422939"/>
            <a:ext cx="2913037" cy="226020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679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944DEE-642B-BF85-541C-C5337982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17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7428E99-0738-B463-DA6B-5A05F9F29FC0}"/>
              </a:ext>
            </a:extLst>
          </p:cNvPr>
          <p:cNvGrpSpPr/>
          <p:nvPr/>
        </p:nvGrpSpPr>
        <p:grpSpPr>
          <a:xfrm>
            <a:off x="2541282" y="305752"/>
            <a:ext cx="6875674" cy="6384638"/>
            <a:chOff x="3277000" y="988927"/>
            <a:chExt cx="5404237" cy="5018287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F25DA5B-445C-8CBE-738D-D2E7FEEB6654}"/>
                </a:ext>
              </a:extLst>
            </p:cNvPr>
            <p:cNvSpPr/>
            <p:nvPr/>
          </p:nvSpPr>
          <p:spPr>
            <a:xfrm>
              <a:off x="4154474" y="1033249"/>
              <a:ext cx="4335807" cy="4788773"/>
            </a:xfrm>
            <a:custGeom>
              <a:avLst/>
              <a:gdLst>
                <a:gd name="connsiteX0" fmla="*/ 1941526 w 4335807"/>
                <a:gd name="connsiteY0" fmla="*/ 0 h 4788773"/>
                <a:gd name="connsiteX1" fmla="*/ 89054 w 4335807"/>
                <a:gd name="connsiteY1" fmla="*/ 880136 h 4788773"/>
                <a:gd name="connsiteX2" fmla="*/ 151973 w 4335807"/>
                <a:gd name="connsiteY2" fmla="*/ 880136 h 4788773"/>
                <a:gd name="connsiteX3" fmla="*/ 3460069 w 4335807"/>
                <a:gd name="connsiteY3" fmla="*/ 603262 h 4788773"/>
                <a:gd name="connsiteX4" fmla="*/ 3736935 w 4335807"/>
                <a:gd name="connsiteY4" fmla="*/ 3911341 h 4788773"/>
                <a:gd name="connsiteX5" fmla="*/ 428847 w 4335807"/>
                <a:gd name="connsiteY5" fmla="*/ 4188232 h 4788773"/>
                <a:gd name="connsiteX6" fmla="*/ 60257 w 4335807"/>
                <a:gd name="connsiteY6" fmla="*/ 3795692 h 4788773"/>
                <a:gd name="connsiteX7" fmla="*/ 0 w 4335807"/>
                <a:gd name="connsiteY7" fmla="*/ 3795692 h 4788773"/>
                <a:gd name="connsiteX8" fmla="*/ 3342725 w 4335807"/>
                <a:gd name="connsiteY8" fmla="*/ 4335631 h 4788773"/>
                <a:gd name="connsiteX9" fmla="*/ 3882665 w 4335807"/>
                <a:gd name="connsiteY9" fmla="*/ 992905 h 4788773"/>
                <a:gd name="connsiteX10" fmla="*/ 1941526 w 4335807"/>
                <a:gd name="connsiteY10" fmla="*/ 0 h 4788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35807" h="4788773">
                  <a:moveTo>
                    <a:pt x="1941526" y="0"/>
                  </a:moveTo>
                  <a:cubicBezTo>
                    <a:pt x="1223164" y="157"/>
                    <a:pt x="542950" y="323337"/>
                    <a:pt x="89054" y="880136"/>
                  </a:cubicBezTo>
                  <a:lnTo>
                    <a:pt x="151973" y="880136"/>
                  </a:lnTo>
                  <a:cubicBezTo>
                    <a:pt x="989009" y="-109825"/>
                    <a:pt x="2470091" y="-233787"/>
                    <a:pt x="3460069" y="603262"/>
                  </a:cubicBezTo>
                  <a:cubicBezTo>
                    <a:pt x="4450022" y="1440306"/>
                    <a:pt x="4573996" y="2921388"/>
                    <a:pt x="3736935" y="3911341"/>
                  </a:cubicBezTo>
                  <a:cubicBezTo>
                    <a:pt x="2899899" y="4901318"/>
                    <a:pt x="1418817" y="5025269"/>
                    <a:pt x="428847" y="4188232"/>
                  </a:cubicBezTo>
                  <a:cubicBezTo>
                    <a:pt x="291333" y="4071953"/>
                    <a:pt x="167656" y="3940235"/>
                    <a:pt x="60257" y="3795692"/>
                  </a:cubicBezTo>
                  <a:lnTo>
                    <a:pt x="0" y="3795692"/>
                  </a:lnTo>
                  <a:cubicBezTo>
                    <a:pt x="773968" y="4867851"/>
                    <a:pt x="2270567" y="5109603"/>
                    <a:pt x="3342725" y="4335631"/>
                  </a:cubicBezTo>
                  <a:cubicBezTo>
                    <a:pt x="4414884" y="3561658"/>
                    <a:pt x="4656637" y="2065065"/>
                    <a:pt x="3882665" y="992905"/>
                  </a:cubicBezTo>
                  <a:cubicBezTo>
                    <a:pt x="3432602" y="369434"/>
                    <a:pt x="2710465" y="63"/>
                    <a:pt x="1941526" y="0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F6C70F8-D296-0047-74BE-C9B632202D36}"/>
                </a:ext>
              </a:extLst>
            </p:cNvPr>
            <p:cNvSpPr/>
            <p:nvPr/>
          </p:nvSpPr>
          <p:spPr>
            <a:xfrm>
              <a:off x="3511009" y="988927"/>
              <a:ext cx="5170228" cy="5018287"/>
            </a:xfrm>
            <a:custGeom>
              <a:avLst/>
              <a:gdLst>
                <a:gd name="connsiteX0" fmla="*/ 2401074 w 5170228"/>
                <a:gd name="connsiteY0" fmla="*/ 5018288 h 5018287"/>
                <a:gd name="connsiteX1" fmla="*/ 2399381 w 5170228"/>
                <a:gd name="connsiteY1" fmla="*/ 5018288 h 5018287"/>
                <a:gd name="connsiteX2" fmla="*/ 2394541 w 5170228"/>
                <a:gd name="connsiteY2" fmla="*/ 5018288 h 5018287"/>
                <a:gd name="connsiteX3" fmla="*/ 898286 w 5170228"/>
                <a:gd name="connsiteY3" fmla="*/ 4398781 h 5018287"/>
                <a:gd name="connsiteX4" fmla="*/ 892795 w 5170228"/>
                <a:gd name="connsiteY4" fmla="*/ 4364998 h 5018287"/>
                <a:gd name="connsiteX5" fmla="*/ 926575 w 5170228"/>
                <a:gd name="connsiteY5" fmla="*/ 4359505 h 5018287"/>
                <a:gd name="connsiteX6" fmla="*/ 929745 w 5170228"/>
                <a:gd name="connsiteY6" fmla="*/ 4362239 h 5018287"/>
                <a:gd name="connsiteX7" fmla="*/ 2398171 w 5170228"/>
                <a:gd name="connsiteY7" fmla="*/ 4969647 h 5018287"/>
                <a:gd name="connsiteX8" fmla="*/ 2403010 w 5170228"/>
                <a:gd name="connsiteY8" fmla="*/ 4969647 h 5018287"/>
                <a:gd name="connsiteX9" fmla="*/ 2426242 w 5170228"/>
                <a:gd name="connsiteY9" fmla="*/ 4994815 h 5018287"/>
                <a:gd name="connsiteX10" fmla="*/ 2401074 w 5170228"/>
                <a:gd name="connsiteY10" fmla="*/ 5018046 h 5018287"/>
                <a:gd name="connsiteX11" fmla="*/ 3322834 w 5170228"/>
                <a:gd name="connsiteY11" fmla="*/ 4916892 h 5018287"/>
                <a:gd name="connsiteX12" fmla="*/ 3298634 w 5170228"/>
                <a:gd name="connsiteY12" fmla="*/ 4899710 h 5018287"/>
                <a:gd name="connsiteX13" fmla="*/ 3314848 w 5170228"/>
                <a:gd name="connsiteY13" fmla="*/ 4869703 h 5018287"/>
                <a:gd name="connsiteX14" fmla="*/ 4133759 w 5170228"/>
                <a:gd name="connsiteY14" fmla="*/ 4448632 h 5018287"/>
                <a:gd name="connsiteX15" fmla="*/ 4167372 w 5170228"/>
                <a:gd name="connsiteY15" fmla="*/ 4455069 h 5018287"/>
                <a:gd name="connsiteX16" fmla="*/ 4163282 w 5170228"/>
                <a:gd name="connsiteY16" fmla="*/ 4486867 h 5018287"/>
                <a:gd name="connsiteX17" fmla="*/ 3330819 w 5170228"/>
                <a:gd name="connsiteY17" fmla="*/ 4914956 h 5018287"/>
                <a:gd name="connsiteX18" fmla="*/ 3322834 w 5170228"/>
                <a:gd name="connsiteY18" fmla="*/ 4916892 h 5018287"/>
                <a:gd name="connsiteX19" fmla="*/ 5101739 w 5170228"/>
                <a:gd name="connsiteY19" fmla="*/ 2938341 h 5018287"/>
                <a:gd name="connsiteX20" fmla="*/ 5097383 w 5170228"/>
                <a:gd name="connsiteY20" fmla="*/ 2938341 h 5018287"/>
                <a:gd name="connsiteX21" fmla="*/ 5077999 w 5170228"/>
                <a:gd name="connsiteY21" fmla="*/ 2910124 h 5018287"/>
                <a:gd name="connsiteX22" fmla="*/ 5078023 w 5170228"/>
                <a:gd name="connsiteY22" fmla="*/ 2910027 h 5018287"/>
                <a:gd name="connsiteX23" fmla="*/ 5114806 w 5170228"/>
                <a:gd name="connsiteY23" fmla="*/ 2627377 h 5018287"/>
                <a:gd name="connsiteX24" fmla="*/ 5121824 w 5170228"/>
                <a:gd name="connsiteY24" fmla="*/ 2437895 h 5018287"/>
                <a:gd name="connsiteX25" fmla="*/ 4868456 w 5170228"/>
                <a:gd name="connsiteY25" fmla="*/ 1334882 h 5018287"/>
                <a:gd name="connsiteX26" fmla="*/ 4879588 w 5170228"/>
                <a:gd name="connsiteY26" fmla="*/ 1302455 h 5018287"/>
                <a:gd name="connsiteX27" fmla="*/ 4912015 w 5170228"/>
                <a:gd name="connsiteY27" fmla="*/ 1313586 h 5018287"/>
                <a:gd name="connsiteX28" fmla="*/ 5170223 w 5170228"/>
                <a:gd name="connsiteY28" fmla="*/ 2437895 h 5018287"/>
                <a:gd name="connsiteX29" fmla="*/ 5162964 w 5170228"/>
                <a:gd name="connsiteY29" fmla="*/ 2631491 h 5018287"/>
                <a:gd name="connsiteX30" fmla="*/ 5125696 w 5170228"/>
                <a:gd name="connsiteY30" fmla="*/ 2919465 h 5018287"/>
                <a:gd name="connsiteX31" fmla="*/ 5101739 w 5170228"/>
                <a:gd name="connsiteY31" fmla="*/ 2938341 h 5018287"/>
                <a:gd name="connsiteX32" fmla="*/ 46221 w 5170228"/>
                <a:gd name="connsiteY32" fmla="*/ 2800404 h 5018287"/>
                <a:gd name="connsiteX33" fmla="*/ 22022 w 5170228"/>
                <a:gd name="connsiteY33" fmla="*/ 2779350 h 5018287"/>
                <a:gd name="connsiteX34" fmla="*/ 0 w 5170228"/>
                <a:gd name="connsiteY34" fmla="*/ 2442735 h 5018287"/>
                <a:gd name="connsiteX35" fmla="*/ 7260 w 5170228"/>
                <a:gd name="connsiteY35" fmla="*/ 2249139 h 5018287"/>
                <a:gd name="connsiteX36" fmla="*/ 69453 w 5170228"/>
                <a:gd name="connsiteY36" fmla="*/ 1843797 h 5018287"/>
                <a:gd name="connsiteX37" fmla="*/ 97079 w 5170228"/>
                <a:gd name="connsiteY37" fmla="*/ 1823591 h 5018287"/>
                <a:gd name="connsiteX38" fmla="*/ 117278 w 5170228"/>
                <a:gd name="connsiteY38" fmla="*/ 1851227 h 5018287"/>
                <a:gd name="connsiteX39" fmla="*/ 116400 w 5170228"/>
                <a:gd name="connsiteY39" fmla="*/ 1854929 h 5018287"/>
                <a:gd name="connsiteX40" fmla="*/ 55417 w 5170228"/>
                <a:gd name="connsiteY40" fmla="*/ 2252769 h 5018287"/>
                <a:gd name="connsiteX41" fmla="*/ 48399 w 5170228"/>
                <a:gd name="connsiteY41" fmla="*/ 2442251 h 5018287"/>
                <a:gd name="connsiteX42" fmla="*/ 69937 w 5170228"/>
                <a:gd name="connsiteY42" fmla="*/ 2772574 h 5018287"/>
                <a:gd name="connsiteX43" fmla="*/ 49125 w 5170228"/>
                <a:gd name="connsiteY43" fmla="*/ 2799678 h 5018287"/>
                <a:gd name="connsiteX44" fmla="*/ 466324 w 5170228"/>
                <a:gd name="connsiteY44" fmla="*/ 1025370 h 5018287"/>
                <a:gd name="connsiteX45" fmla="*/ 452773 w 5170228"/>
                <a:gd name="connsiteY45" fmla="*/ 1021014 h 5018287"/>
                <a:gd name="connsiteX46" fmla="*/ 446481 w 5170228"/>
                <a:gd name="connsiteY46" fmla="*/ 988103 h 5018287"/>
                <a:gd name="connsiteX47" fmla="*/ 1730506 w 5170228"/>
                <a:gd name="connsiteY47" fmla="*/ 763 h 5018287"/>
                <a:gd name="connsiteX48" fmla="*/ 1759957 w 5170228"/>
                <a:gd name="connsiteY48" fmla="*/ 18197 h 5018287"/>
                <a:gd name="connsiteX49" fmla="*/ 1746478 w 5170228"/>
                <a:gd name="connsiteY49" fmla="*/ 46259 h 5018287"/>
                <a:gd name="connsiteX50" fmla="*/ 486410 w 5170228"/>
                <a:gd name="connsiteY50" fmla="*/ 1014722 h 5018287"/>
                <a:gd name="connsiteX51" fmla="*/ 466324 w 5170228"/>
                <a:gd name="connsiteY51" fmla="*/ 1025370 h 5018287"/>
                <a:gd name="connsiteX52" fmla="*/ 4340906 w 5170228"/>
                <a:gd name="connsiteY52" fmla="*/ 600911 h 5018287"/>
                <a:gd name="connsiteX53" fmla="*/ 4324209 w 5170228"/>
                <a:gd name="connsiteY53" fmla="*/ 594377 h 5018287"/>
                <a:gd name="connsiteX54" fmla="*/ 3552971 w 5170228"/>
                <a:gd name="connsiteY54" fmla="*/ 94899 h 5018287"/>
                <a:gd name="connsiteX55" fmla="*/ 3539879 w 5170228"/>
                <a:gd name="connsiteY55" fmla="*/ 63285 h 5018287"/>
                <a:gd name="connsiteX56" fmla="*/ 3539903 w 5170228"/>
                <a:gd name="connsiteY56" fmla="*/ 63198 h 5018287"/>
                <a:gd name="connsiteX57" fmla="*/ 3571362 w 5170228"/>
                <a:gd name="connsiteY57" fmla="*/ 50130 h 5018287"/>
                <a:gd name="connsiteX58" fmla="*/ 4357604 w 5170228"/>
                <a:gd name="connsiteY58" fmla="*/ 558320 h 5018287"/>
                <a:gd name="connsiteX59" fmla="*/ 4357749 w 5170228"/>
                <a:gd name="connsiteY59" fmla="*/ 592543 h 5018287"/>
                <a:gd name="connsiteX60" fmla="*/ 4357604 w 5170228"/>
                <a:gd name="connsiteY60" fmla="*/ 592683 h 5018287"/>
                <a:gd name="connsiteX61" fmla="*/ 4340906 w 5170228"/>
                <a:gd name="connsiteY61" fmla="*/ 600911 h 5018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170228" h="5018287">
                  <a:moveTo>
                    <a:pt x="2401074" y="5018288"/>
                  </a:moveTo>
                  <a:lnTo>
                    <a:pt x="2399381" y="5018288"/>
                  </a:lnTo>
                  <a:lnTo>
                    <a:pt x="2394541" y="5018288"/>
                  </a:lnTo>
                  <a:cubicBezTo>
                    <a:pt x="1841945" y="4978940"/>
                    <a:pt x="1316966" y="4761580"/>
                    <a:pt x="898286" y="4398781"/>
                  </a:cubicBezTo>
                  <a:cubicBezTo>
                    <a:pt x="887442" y="4390964"/>
                    <a:pt x="884983" y="4375840"/>
                    <a:pt x="892795" y="4364998"/>
                  </a:cubicBezTo>
                  <a:cubicBezTo>
                    <a:pt x="900606" y="4354157"/>
                    <a:pt x="915728" y="4351689"/>
                    <a:pt x="926575" y="4359505"/>
                  </a:cubicBezTo>
                  <a:cubicBezTo>
                    <a:pt x="927707" y="4360328"/>
                    <a:pt x="928770" y="4361248"/>
                    <a:pt x="929745" y="4362239"/>
                  </a:cubicBezTo>
                  <a:cubicBezTo>
                    <a:pt x="1340778" y="4717972"/>
                    <a:pt x="1855932" y="4931073"/>
                    <a:pt x="2398171" y="4969647"/>
                  </a:cubicBezTo>
                  <a:lnTo>
                    <a:pt x="2403010" y="4969647"/>
                  </a:lnTo>
                  <a:cubicBezTo>
                    <a:pt x="2416369" y="4970179"/>
                    <a:pt x="2426775" y="4981456"/>
                    <a:pt x="2426242" y="4994815"/>
                  </a:cubicBezTo>
                  <a:cubicBezTo>
                    <a:pt x="2425710" y="5008172"/>
                    <a:pt x="2414433" y="5018578"/>
                    <a:pt x="2401074" y="5018046"/>
                  </a:cubicBezTo>
                  <a:close/>
                  <a:moveTo>
                    <a:pt x="3322834" y="4916892"/>
                  </a:moveTo>
                  <a:cubicBezTo>
                    <a:pt x="3311798" y="4917376"/>
                    <a:pt x="3301828" y="4910286"/>
                    <a:pt x="3298634" y="4899710"/>
                  </a:cubicBezTo>
                  <a:cubicBezTo>
                    <a:pt x="3294883" y="4886957"/>
                    <a:pt x="3302119" y="4873551"/>
                    <a:pt x="3314848" y="4869703"/>
                  </a:cubicBezTo>
                  <a:cubicBezTo>
                    <a:pt x="3611243" y="4780552"/>
                    <a:pt x="3888812" y="4637848"/>
                    <a:pt x="4133759" y="4448632"/>
                  </a:cubicBezTo>
                  <a:cubicBezTo>
                    <a:pt x="4144818" y="4441130"/>
                    <a:pt x="4159870" y="4444010"/>
                    <a:pt x="4167372" y="4455069"/>
                  </a:cubicBezTo>
                  <a:cubicBezTo>
                    <a:pt x="4174220" y="4465184"/>
                    <a:pt x="4172478" y="4478833"/>
                    <a:pt x="4163282" y="4486867"/>
                  </a:cubicBezTo>
                  <a:cubicBezTo>
                    <a:pt x="3914342" y="4679326"/>
                    <a:pt x="3632176" y="4824426"/>
                    <a:pt x="3330819" y="4914956"/>
                  </a:cubicBezTo>
                  <a:cubicBezTo>
                    <a:pt x="3328278" y="4916045"/>
                    <a:pt x="3325592" y="4916698"/>
                    <a:pt x="3322834" y="4916892"/>
                  </a:cubicBezTo>
                  <a:close/>
                  <a:moveTo>
                    <a:pt x="5101739" y="2938341"/>
                  </a:moveTo>
                  <a:lnTo>
                    <a:pt x="5097383" y="2938341"/>
                  </a:lnTo>
                  <a:cubicBezTo>
                    <a:pt x="5084242" y="2935897"/>
                    <a:pt x="5075555" y="2923264"/>
                    <a:pt x="5077999" y="2910124"/>
                  </a:cubicBezTo>
                  <a:cubicBezTo>
                    <a:pt x="5077999" y="2910100"/>
                    <a:pt x="5078023" y="2910052"/>
                    <a:pt x="5078023" y="2910027"/>
                  </a:cubicBezTo>
                  <a:cubicBezTo>
                    <a:pt x="5095519" y="2816569"/>
                    <a:pt x="5107813" y="2722215"/>
                    <a:pt x="5114806" y="2627377"/>
                  </a:cubicBezTo>
                  <a:cubicBezTo>
                    <a:pt x="5119404" y="2564459"/>
                    <a:pt x="5121824" y="2500814"/>
                    <a:pt x="5121824" y="2437895"/>
                  </a:cubicBezTo>
                  <a:cubicBezTo>
                    <a:pt x="5122526" y="2055713"/>
                    <a:pt x="5035868" y="1678442"/>
                    <a:pt x="4868456" y="1334882"/>
                  </a:cubicBezTo>
                  <a:cubicBezTo>
                    <a:pt x="4862575" y="1322852"/>
                    <a:pt x="4867560" y="1308335"/>
                    <a:pt x="4879588" y="1302455"/>
                  </a:cubicBezTo>
                  <a:cubicBezTo>
                    <a:pt x="4891615" y="1296574"/>
                    <a:pt x="4906134" y="1301557"/>
                    <a:pt x="4912015" y="1313586"/>
                  </a:cubicBezTo>
                  <a:cubicBezTo>
                    <a:pt x="5082694" y="1663777"/>
                    <a:pt x="5170998" y="2048331"/>
                    <a:pt x="5170223" y="2437895"/>
                  </a:cubicBezTo>
                  <a:cubicBezTo>
                    <a:pt x="5170223" y="2501782"/>
                    <a:pt x="5167803" y="2566879"/>
                    <a:pt x="5162964" y="2631491"/>
                  </a:cubicBezTo>
                  <a:cubicBezTo>
                    <a:pt x="5155921" y="2728095"/>
                    <a:pt x="5143459" y="2824240"/>
                    <a:pt x="5125696" y="2919465"/>
                  </a:cubicBezTo>
                  <a:cubicBezTo>
                    <a:pt x="5123180" y="2930621"/>
                    <a:pt x="5113185" y="2938510"/>
                    <a:pt x="5101739" y="2938341"/>
                  </a:cubicBezTo>
                  <a:close/>
                  <a:moveTo>
                    <a:pt x="46221" y="2800404"/>
                  </a:moveTo>
                  <a:cubicBezTo>
                    <a:pt x="33993" y="2800500"/>
                    <a:pt x="23611" y="2791474"/>
                    <a:pt x="22022" y="2779350"/>
                  </a:cubicBezTo>
                  <a:cubicBezTo>
                    <a:pt x="7412" y="2667742"/>
                    <a:pt x="56" y="2555287"/>
                    <a:pt x="0" y="2442735"/>
                  </a:cubicBezTo>
                  <a:cubicBezTo>
                    <a:pt x="0" y="2378848"/>
                    <a:pt x="2420" y="2313752"/>
                    <a:pt x="7260" y="2249139"/>
                  </a:cubicBezTo>
                  <a:cubicBezTo>
                    <a:pt x="17230" y="2112581"/>
                    <a:pt x="38025" y="1977064"/>
                    <a:pt x="69453" y="1843797"/>
                  </a:cubicBezTo>
                  <a:cubicBezTo>
                    <a:pt x="71502" y="1830585"/>
                    <a:pt x="83871" y="1821558"/>
                    <a:pt x="97079" y="1823591"/>
                  </a:cubicBezTo>
                  <a:cubicBezTo>
                    <a:pt x="110284" y="1825648"/>
                    <a:pt x="119328" y="1838014"/>
                    <a:pt x="117278" y="1851227"/>
                  </a:cubicBezTo>
                  <a:cubicBezTo>
                    <a:pt x="117084" y="1852485"/>
                    <a:pt x="116789" y="1853719"/>
                    <a:pt x="116400" y="1854929"/>
                  </a:cubicBezTo>
                  <a:cubicBezTo>
                    <a:pt x="85746" y="1985752"/>
                    <a:pt x="65356" y="2118777"/>
                    <a:pt x="55417" y="2252769"/>
                  </a:cubicBezTo>
                  <a:cubicBezTo>
                    <a:pt x="50819" y="2315688"/>
                    <a:pt x="48399" y="2379574"/>
                    <a:pt x="48399" y="2442251"/>
                  </a:cubicBezTo>
                  <a:cubicBezTo>
                    <a:pt x="48413" y="2552698"/>
                    <a:pt x="55608" y="2663047"/>
                    <a:pt x="69937" y="2772574"/>
                  </a:cubicBezTo>
                  <a:cubicBezTo>
                    <a:pt x="71652" y="2785811"/>
                    <a:pt x="62345" y="2797911"/>
                    <a:pt x="49125" y="2799678"/>
                  </a:cubicBezTo>
                  <a:close/>
                  <a:moveTo>
                    <a:pt x="466324" y="1025370"/>
                  </a:moveTo>
                  <a:cubicBezTo>
                    <a:pt x="461472" y="1025310"/>
                    <a:pt x="456751" y="1023792"/>
                    <a:pt x="452773" y="1021014"/>
                  </a:cubicBezTo>
                  <a:cubicBezTo>
                    <a:pt x="442190" y="1013505"/>
                    <a:pt x="439415" y="998986"/>
                    <a:pt x="446481" y="988103"/>
                  </a:cubicBezTo>
                  <a:cubicBezTo>
                    <a:pt x="758875" y="531074"/>
                    <a:pt x="1208572" y="185285"/>
                    <a:pt x="1730506" y="763"/>
                  </a:cubicBezTo>
                  <a:cubicBezTo>
                    <a:pt x="1743453" y="-2554"/>
                    <a:pt x="1756642" y="5250"/>
                    <a:pt x="1759957" y="18197"/>
                  </a:cubicBezTo>
                  <a:cubicBezTo>
                    <a:pt x="1762885" y="29583"/>
                    <a:pt x="1757198" y="41419"/>
                    <a:pt x="1746478" y="46259"/>
                  </a:cubicBezTo>
                  <a:cubicBezTo>
                    <a:pt x="1234409" y="227339"/>
                    <a:pt x="793146" y="566485"/>
                    <a:pt x="486410" y="1014722"/>
                  </a:cubicBezTo>
                  <a:cubicBezTo>
                    <a:pt x="481902" y="1021392"/>
                    <a:pt x="474373" y="1025382"/>
                    <a:pt x="466324" y="1025370"/>
                  </a:cubicBezTo>
                  <a:close/>
                  <a:moveTo>
                    <a:pt x="4340906" y="600911"/>
                  </a:moveTo>
                  <a:cubicBezTo>
                    <a:pt x="4334712" y="600952"/>
                    <a:pt x="4328734" y="598612"/>
                    <a:pt x="4324209" y="594377"/>
                  </a:cubicBezTo>
                  <a:cubicBezTo>
                    <a:pt x="4099952" y="381968"/>
                    <a:pt x="3838525" y="212654"/>
                    <a:pt x="3552971" y="94899"/>
                  </a:cubicBezTo>
                  <a:cubicBezTo>
                    <a:pt x="3540629" y="89789"/>
                    <a:pt x="3534748" y="75632"/>
                    <a:pt x="3539879" y="63285"/>
                  </a:cubicBezTo>
                  <a:cubicBezTo>
                    <a:pt x="3539879" y="63256"/>
                    <a:pt x="3539903" y="63227"/>
                    <a:pt x="3539903" y="63198"/>
                  </a:cubicBezTo>
                  <a:cubicBezTo>
                    <a:pt x="3545033" y="50948"/>
                    <a:pt x="3559069" y="45119"/>
                    <a:pt x="3571362" y="50130"/>
                  </a:cubicBezTo>
                  <a:cubicBezTo>
                    <a:pt x="3862289" y="170078"/>
                    <a:pt x="4128774" y="342318"/>
                    <a:pt x="4357604" y="558320"/>
                  </a:cubicBezTo>
                  <a:cubicBezTo>
                    <a:pt x="4367090" y="567731"/>
                    <a:pt x="4367163" y="583054"/>
                    <a:pt x="4357749" y="592543"/>
                  </a:cubicBezTo>
                  <a:cubicBezTo>
                    <a:pt x="4357701" y="592589"/>
                    <a:pt x="4357653" y="592637"/>
                    <a:pt x="4357604" y="592683"/>
                  </a:cubicBezTo>
                  <a:cubicBezTo>
                    <a:pt x="4353369" y="597542"/>
                    <a:pt x="4347344" y="600504"/>
                    <a:pt x="4340906" y="600911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41AB3AC-E363-B1FC-6A91-900CB8EC59EB}"/>
                </a:ext>
              </a:extLst>
            </p:cNvPr>
            <p:cNvSpPr/>
            <p:nvPr/>
          </p:nvSpPr>
          <p:spPr>
            <a:xfrm>
              <a:off x="4214591" y="1243301"/>
              <a:ext cx="3762580" cy="4371639"/>
            </a:xfrm>
            <a:custGeom>
              <a:avLst/>
              <a:gdLst>
                <a:gd name="connsiteX0" fmla="*/ 1726289 w 3762580"/>
                <a:gd name="connsiteY0" fmla="*/ 4371640 h 4371639"/>
                <a:gd name="connsiteX1" fmla="*/ 1724353 w 3762580"/>
                <a:gd name="connsiteY1" fmla="*/ 4371640 h 4371639"/>
                <a:gd name="connsiteX2" fmla="*/ 1719998 w 3762580"/>
                <a:gd name="connsiteY2" fmla="*/ 4371640 h 4371639"/>
                <a:gd name="connsiteX3" fmla="*/ 1833 w 3762580"/>
                <a:gd name="connsiteY3" fmla="*/ 3315331 h 4371639"/>
                <a:gd name="connsiteX4" fmla="*/ 14985 w 3762580"/>
                <a:gd name="connsiteY4" fmla="*/ 3283727 h 4371639"/>
                <a:gd name="connsiteX5" fmla="*/ 43214 w 3762580"/>
                <a:gd name="connsiteY5" fmla="*/ 3291132 h 4371639"/>
                <a:gd name="connsiteX6" fmla="*/ 1722417 w 3762580"/>
                <a:gd name="connsiteY6" fmla="*/ 4324209 h 4371639"/>
                <a:gd name="connsiteX7" fmla="*/ 1726773 w 3762580"/>
                <a:gd name="connsiteY7" fmla="*/ 4324209 h 4371639"/>
                <a:gd name="connsiteX8" fmla="*/ 1749037 w 3762580"/>
                <a:gd name="connsiteY8" fmla="*/ 4350102 h 4371639"/>
                <a:gd name="connsiteX9" fmla="*/ 1726289 w 3762580"/>
                <a:gd name="connsiteY9" fmla="*/ 4371640 h 4371639"/>
                <a:gd name="connsiteX10" fmla="*/ 2871894 w 3762580"/>
                <a:gd name="connsiteY10" fmla="*/ 4138114 h 4371639"/>
                <a:gd name="connsiteX11" fmla="*/ 2847597 w 3762580"/>
                <a:gd name="connsiteY11" fmla="*/ 4114012 h 4371639"/>
                <a:gd name="connsiteX12" fmla="*/ 2860762 w 3762580"/>
                <a:gd name="connsiteY12" fmla="*/ 4092377 h 4371639"/>
                <a:gd name="connsiteX13" fmla="*/ 3707744 w 3762580"/>
                <a:gd name="connsiteY13" fmla="*/ 3306136 h 4371639"/>
                <a:gd name="connsiteX14" fmla="*/ 3739349 w 3762580"/>
                <a:gd name="connsiteY14" fmla="*/ 3292996 h 4371639"/>
                <a:gd name="connsiteX15" fmla="*/ 3752489 w 3762580"/>
                <a:gd name="connsiteY15" fmla="*/ 3324576 h 4371639"/>
                <a:gd name="connsiteX16" fmla="*/ 3749125 w 3762580"/>
                <a:gd name="connsiteY16" fmla="*/ 3330335 h 4371639"/>
                <a:gd name="connsiteX17" fmla="*/ 2881815 w 3762580"/>
                <a:gd name="connsiteY17" fmla="*/ 4134243 h 4371639"/>
                <a:gd name="connsiteX18" fmla="*/ 2871894 w 3762580"/>
                <a:gd name="connsiteY18" fmla="*/ 4138114 h 4371639"/>
                <a:gd name="connsiteX19" fmla="*/ 3737994 w 3762580"/>
                <a:gd name="connsiteY19" fmla="*/ 1091397 h 4371639"/>
                <a:gd name="connsiteX20" fmla="*/ 3717182 w 3762580"/>
                <a:gd name="connsiteY20" fmla="*/ 1079540 h 4371639"/>
                <a:gd name="connsiteX21" fmla="*/ 2039189 w 3762580"/>
                <a:gd name="connsiteY21" fmla="*/ 48399 h 4371639"/>
                <a:gd name="connsiteX22" fmla="*/ 2039189 w 3762580"/>
                <a:gd name="connsiteY22" fmla="*/ 24200 h 4371639"/>
                <a:gd name="connsiteX23" fmla="*/ 2042335 w 3762580"/>
                <a:gd name="connsiteY23" fmla="*/ 0 h 4371639"/>
                <a:gd name="connsiteX24" fmla="*/ 3759047 w 3762580"/>
                <a:gd name="connsiteY24" fmla="*/ 1054614 h 4371639"/>
                <a:gd name="connsiteX25" fmla="*/ 3750965 w 3762580"/>
                <a:gd name="connsiteY25" fmla="*/ 1087869 h 4371639"/>
                <a:gd name="connsiteX26" fmla="*/ 3738236 w 3762580"/>
                <a:gd name="connsiteY26" fmla="*/ 1091397 h 4371639"/>
                <a:gd name="connsiteX27" fmla="*/ 35470 w 3762580"/>
                <a:gd name="connsiteY27" fmla="*/ 1074942 h 4371639"/>
                <a:gd name="connsiteX28" fmla="*/ 22886 w 3762580"/>
                <a:gd name="connsiteY28" fmla="*/ 1071312 h 4371639"/>
                <a:gd name="connsiteX29" fmla="*/ 14816 w 3762580"/>
                <a:gd name="connsiteY29" fmla="*/ 1038054 h 4371639"/>
                <a:gd name="connsiteX30" fmla="*/ 14901 w 3762580"/>
                <a:gd name="connsiteY30" fmla="*/ 1037917 h 4371639"/>
                <a:gd name="connsiteX31" fmla="*/ 881969 w 3762580"/>
                <a:gd name="connsiteY31" fmla="*/ 234977 h 4371639"/>
                <a:gd name="connsiteX32" fmla="*/ 914832 w 3762580"/>
                <a:gd name="connsiteY32" fmla="*/ 244541 h 4371639"/>
                <a:gd name="connsiteX33" fmla="*/ 905273 w 3762580"/>
                <a:gd name="connsiteY33" fmla="*/ 277401 h 4371639"/>
                <a:gd name="connsiteX34" fmla="*/ 903990 w 3762580"/>
                <a:gd name="connsiteY34" fmla="*/ 278052 h 4371639"/>
                <a:gd name="connsiteX35" fmla="*/ 55072 w 3762580"/>
                <a:gd name="connsiteY35" fmla="*/ 1063326 h 4371639"/>
                <a:gd name="connsiteX36" fmla="*/ 34502 w 3762580"/>
                <a:gd name="connsiteY36" fmla="*/ 1074942 h 4371639"/>
                <a:gd name="connsiteX37" fmla="*/ 2039915 w 3762580"/>
                <a:gd name="connsiteY37" fmla="*/ 24200 h 4371639"/>
                <a:gd name="connsiteX38" fmla="*/ 2041851 w 3762580"/>
                <a:gd name="connsiteY38" fmla="*/ 0 h 4371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762580" h="4371639">
                  <a:moveTo>
                    <a:pt x="1726289" y="4371640"/>
                  </a:moveTo>
                  <a:lnTo>
                    <a:pt x="1724353" y="4371640"/>
                  </a:lnTo>
                  <a:lnTo>
                    <a:pt x="1719998" y="4371640"/>
                  </a:lnTo>
                  <a:cubicBezTo>
                    <a:pt x="1009911" y="4318861"/>
                    <a:pt x="369469" y="3925135"/>
                    <a:pt x="1833" y="3315331"/>
                  </a:cubicBezTo>
                  <a:cubicBezTo>
                    <a:pt x="-3261" y="3302966"/>
                    <a:pt x="2627" y="3288833"/>
                    <a:pt x="14985" y="3283727"/>
                  </a:cubicBezTo>
                  <a:cubicBezTo>
                    <a:pt x="24989" y="3279613"/>
                    <a:pt x="36516" y="3282638"/>
                    <a:pt x="43214" y="3291132"/>
                  </a:cubicBezTo>
                  <a:cubicBezTo>
                    <a:pt x="402519" y="3887214"/>
                    <a:pt x="1028376" y="4272253"/>
                    <a:pt x="1722417" y="4324209"/>
                  </a:cubicBezTo>
                  <a:lnTo>
                    <a:pt x="1726773" y="4324209"/>
                  </a:lnTo>
                  <a:cubicBezTo>
                    <a:pt x="1740059" y="4325249"/>
                    <a:pt x="1750005" y="4336817"/>
                    <a:pt x="1749037" y="4350102"/>
                  </a:cubicBezTo>
                  <a:cubicBezTo>
                    <a:pt x="1747754" y="4361888"/>
                    <a:pt x="1738123" y="4371011"/>
                    <a:pt x="1726289" y="4371640"/>
                  </a:cubicBezTo>
                  <a:close/>
                  <a:moveTo>
                    <a:pt x="2871894" y="4138114"/>
                  </a:moveTo>
                  <a:cubicBezTo>
                    <a:pt x="2858536" y="4138163"/>
                    <a:pt x="2847646" y="4127370"/>
                    <a:pt x="2847597" y="4114012"/>
                  </a:cubicBezTo>
                  <a:cubicBezTo>
                    <a:pt x="2847549" y="4104889"/>
                    <a:pt x="2852655" y="4096540"/>
                    <a:pt x="2860762" y="4092377"/>
                  </a:cubicBezTo>
                  <a:cubicBezTo>
                    <a:pt x="3209574" y="3912551"/>
                    <a:pt x="3502508" y="3640621"/>
                    <a:pt x="3707744" y="3306136"/>
                  </a:cubicBezTo>
                  <a:cubicBezTo>
                    <a:pt x="3712826" y="3293770"/>
                    <a:pt x="3726983" y="3287890"/>
                    <a:pt x="3739349" y="3292996"/>
                  </a:cubicBezTo>
                  <a:cubicBezTo>
                    <a:pt x="3751691" y="3298077"/>
                    <a:pt x="3757595" y="3312234"/>
                    <a:pt x="3752489" y="3324576"/>
                  </a:cubicBezTo>
                  <a:cubicBezTo>
                    <a:pt x="3751642" y="3326633"/>
                    <a:pt x="3750505" y="3328593"/>
                    <a:pt x="3749125" y="3330335"/>
                  </a:cubicBezTo>
                  <a:cubicBezTo>
                    <a:pt x="3538904" y="3672516"/>
                    <a:pt x="3238928" y="3950544"/>
                    <a:pt x="2881815" y="4134243"/>
                  </a:cubicBezTo>
                  <a:cubicBezTo>
                    <a:pt x="2878839" y="4136251"/>
                    <a:pt x="2875451" y="4137582"/>
                    <a:pt x="2871894" y="4138114"/>
                  </a:cubicBezTo>
                  <a:close/>
                  <a:moveTo>
                    <a:pt x="3737994" y="1091397"/>
                  </a:moveTo>
                  <a:cubicBezTo>
                    <a:pt x="3729452" y="1091395"/>
                    <a:pt x="3721538" y="1086889"/>
                    <a:pt x="3717182" y="1079540"/>
                  </a:cubicBezTo>
                  <a:cubicBezTo>
                    <a:pt x="3357674" y="484537"/>
                    <a:pt x="2732432" y="100321"/>
                    <a:pt x="2039189" y="48399"/>
                  </a:cubicBezTo>
                  <a:lnTo>
                    <a:pt x="2039189" y="24200"/>
                  </a:lnTo>
                  <a:lnTo>
                    <a:pt x="2042335" y="0"/>
                  </a:lnTo>
                  <a:cubicBezTo>
                    <a:pt x="2751525" y="53016"/>
                    <a:pt x="3391191" y="445982"/>
                    <a:pt x="3759047" y="1054614"/>
                  </a:cubicBezTo>
                  <a:cubicBezTo>
                    <a:pt x="3765993" y="1066029"/>
                    <a:pt x="3762387" y="1080919"/>
                    <a:pt x="3750965" y="1087869"/>
                  </a:cubicBezTo>
                  <a:cubicBezTo>
                    <a:pt x="3747117" y="1090202"/>
                    <a:pt x="3742713" y="1091424"/>
                    <a:pt x="3738236" y="1091397"/>
                  </a:cubicBezTo>
                  <a:close/>
                  <a:moveTo>
                    <a:pt x="35470" y="1074942"/>
                  </a:moveTo>
                  <a:cubicBezTo>
                    <a:pt x="31022" y="1074910"/>
                    <a:pt x="26669" y="1073654"/>
                    <a:pt x="22886" y="1071312"/>
                  </a:cubicBezTo>
                  <a:cubicBezTo>
                    <a:pt x="11474" y="1064357"/>
                    <a:pt x="7861" y="1049467"/>
                    <a:pt x="14816" y="1038054"/>
                  </a:cubicBezTo>
                  <a:cubicBezTo>
                    <a:pt x="14845" y="1038009"/>
                    <a:pt x="14872" y="1037963"/>
                    <a:pt x="14901" y="1037917"/>
                  </a:cubicBezTo>
                  <a:cubicBezTo>
                    <a:pt x="225313" y="696225"/>
                    <a:pt x="525147" y="418567"/>
                    <a:pt x="881969" y="234977"/>
                  </a:cubicBezTo>
                  <a:cubicBezTo>
                    <a:pt x="893681" y="228545"/>
                    <a:pt x="908395" y="232826"/>
                    <a:pt x="914832" y="244541"/>
                  </a:cubicBezTo>
                  <a:cubicBezTo>
                    <a:pt x="921269" y="256256"/>
                    <a:pt x="916985" y="270967"/>
                    <a:pt x="905273" y="277401"/>
                  </a:cubicBezTo>
                  <a:cubicBezTo>
                    <a:pt x="904837" y="277631"/>
                    <a:pt x="904426" y="277847"/>
                    <a:pt x="903990" y="278052"/>
                  </a:cubicBezTo>
                  <a:cubicBezTo>
                    <a:pt x="554721" y="457526"/>
                    <a:pt x="261167" y="729073"/>
                    <a:pt x="55072" y="1063326"/>
                  </a:cubicBezTo>
                  <a:cubicBezTo>
                    <a:pt x="50699" y="1070509"/>
                    <a:pt x="42911" y="1074906"/>
                    <a:pt x="34502" y="1074942"/>
                  </a:cubicBezTo>
                  <a:close/>
                  <a:moveTo>
                    <a:pt x="2039915" y="24200"/>
                  </a:moveTo>
                  <a:lnTo>
                    <a:pt x="2041851" y="0"/>
                  </a:ln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C697784-7352-26E0-58E6-124A7CC05E7E}"/>
                </a:ext>
              </a:extLst>
            </p:cNvPr>
            <p:cNvSpPr/>
            <p:nvPr/>
          </p:nvSpPr>
          <p:spPr>
            <a:xfrm>
              <a:off x="3303619" y="2120533"/>
              <a:ext cx="1536185" cy="2527397"/>
            </a:xfrm>
            <a:custGeom>
              <a:avLst/>
              <a:gdLst>
                <a:gd name="connsiteX0" fmla="*/ 1035981 w 1536185"/>
                <a:gd name="connsiteY0" fmla="*/ 1771887 h 2527397"/>
                <a:gd name="connsiteX1" fmla="*/ 503592 w 1536185"/>
                <a:gd name="connsiteY1" fmla="*/ 1771887 h 2527397"/>
                <a:gd name="connsiteX2" fmla="*/ 503592 w 1536185"/>
                <a:gd name="connsiteY2" fmla="*/ 1509565 h 2527397"/>
                <a:gd name="connsiteX3" fmla="*/ 540375 w 1536185"/>
                <a:gd name="connsiteY3" fmla="*/ 1294431 h 2527397"/>
                <a:gd name="connsiteX4" fmla="*/ 695978 w 1536185"/>
                <a:gd name="connsiteY4" fmla="*/ 1100835 h 2527397"/>
                <a:gd name="connsiteX5" fmla="*/ 933859 w 1536185"/>
                <a:gd name="connsiteY5" fmla="*/ 856178 h 2527397"/>
                <a:gd name="connsiteX6" fmla="*/ 930229 w 1536185"/>
                <a:gd name="connsiteY6" fmla="*/ 527307 h 2527397"/>
                <a:gd name="connsiteX7" fmla="*/ 783822 w 1536185"/>
                <a:gd name="connsiteY7" fmla="*/ 461484 h 2527397"/>
                <a:gd name="connsiteX8" fmla="*/ 631849 w 1536185"/>
                <a:gd name="connsiteY8" fmla="*/ 540375 h 2527397"/>
                <a:gd name="connsiteX9" fmla="*/ 556589 w 1536185"/>
                <a:gd name="connsiteY9" fmla="*/ 748491 h 2527397"/>
                <a:gd name="connsiteX10" fmla="*/ 0 w 1536185"/>
                <a:gd name="connsiteY10" fmla="*/ 748491 h 2527397"/>
                <a:gd name="connsiteX11" fmla="*/ 255305 w 1536185"/>
                <a:gd name="connsiteY11" fmla="*/ 199404 h 2527397"/>
                <a:gd name="connsiteX12" fmla="*/ 799068 w 1536185"/>
                <a:gd name="connsiteY12" fmla="*/ 0 h 2527397"/>
                <a:gd name="connsiteX13" fmla="*/ 1331456 w 1536185"/>
                <a:gd name="connsiteY13" fmla="*/ 178350 h 2527397"/>
                <a:gd name="connsiteX14" fmla="*/ 1536184 w 1536185"/>
                <a:gd name="connsiteY14" fmla="*/ 671536 h 2527397"/>
                <a:gd name="connsiteX15" fmla="*/ 1501095 w 1536185"/>
                <a:gd name="connsiteY15" fmla="*/ 879410 h 2527397"/>
                <a:gd name="connsiteX16" fmla="*/ 1452696 w 1536185"/>
                <a:gd name="connsiteY16" fmla="*/ 977418 h 2527397"/>
                <a:gd name="connsiteX17" fmla="*/ 1387357 w 1536185"/>
                <a:gd name="connsiteY17" fmla="*/ 1066472 h 2527397"/>
                <a:gd name="connsiteX18" fmla="*/ 1319357 w 1536185"/>
                <a:gd name="connsiteY18" fmla="*/ 1143426 h 2527397"/>
                <a:gd name="connsiteX19" fmla="*/ 1160124 w 1536185"/>
                <a:gd name="connsiteY19" fmla="*/ 1300723 h 2527397"/>
                <a:gd name="connsiteX20" fmla="*/ 1060422 w 1536185"/>
                <a:gd name="connsiteY20" fmla="*/ 1421721 h 2527397"/>
                <a:gd name="connsiteX21" fmla="*/ 1036223 w 1536185"/>
                <a:gd name="connsiteY21" fmla="*/ 1563530 h 2527397"/>
                <a:gd name="connsiteX22" fmla="*/ 558524 w 1536185"/>
                <a:gd name="connsiteY22" fmla="*/ 2438100 h 2527397"/>
                <a:gd name="connsiteX23" fmla="*/ 556794 w 1536185"/>
                <a:gd name="connsiteY23" fmla="*/ 2002775 h 2527397"/>
                <a:gd name="connsiteX24" fmla="*/ 776320 w 1536185"/>
                <a:gd name="connsiteY24" fmla="*/ 1911760 h 2527397"/>
                <a:gd name="connsiteX25" fmla="*/ 1083133 w 1536185"/>
                <a:gd name="connsiteY25" fmla="*/ 2220570 h 2527397"/>
                <a:gd name="connsiteX26" fmla="*/ 774316 w 1536185"/>
                <a:gd name="connsiteY26" fmla="*/ 2527396 h 2527397"/>
                <a:gd name="connsiteX27" fmla="*/ 558524 w 1536185"/>
                <a:gd name="connsiteY27" fmla="*/ 2438100 h 2527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36185" h="2527397">
                  <a:moveTo>
                    <a:pt x="1035981" y="1771887"/>
                  </a:moveTo>
                  <a:lnTo>
                    <a:pt x="503592" y="1771887"/>
                  </a:lnTo>
                  <a:lnTo>
                    <a:pt x="503592" y="1509565"/>
                  </a:lnTo>
                  <a:cubicBezTo>
                    <a:pt x="503592" y="1414050"/>
                    <a:pt x="515853" y="1342346"/>
                    <a:pt x="540375" y="1294431"/>
                  </a:cubicBezTo>
                  <a:cubicBezTo>
                    <a:pt x="564896" y="1246516"/>
                    <a:pt x="616765" y="1181976"/>
                    <a:pt x="695978" y="1100835"/>
                  </a:cubicBezTo>
                  <a:lnTo>
                    <a:pt x="933859" y="856178"/>
                  </a:lnTo>
                  <a:cubicBezTo>
                    <a:pt x="1005189" y="757711"/>
                    <a:pt x="1003715" y="624178"/>
                    <a:pt x="930229" y="527307"/>
                  </a:cubicBezTo>
                  <a:cubicBezTo>
                    <a:pt x="894193" y="483966"/>
                    <a:pt x="840166" y="459670"/>
                    <a:pt x="783822" y="461484"/>
                  </a:cubicBezTo>
                  <a:cubicBezTo>
                    <a:pt x="723335" y="461460"/>
                    <a:pt x="666626" y="490887"/>
                    <a:pt x="631849" y="540375"/>
                  </a:cubicBezTo>
                  <a:cubicBezTo>
                    <a:pt x="587690" y="601285"/>
                    <a:pt x="561605" y="673424"/>
                    <a:pt x="556589" y="748491"/>
                  </a:cubicBezTo>
                  <a:lnTo>
                    <a:pt x="0" y="748491"/>
                  </a:lnTo>
                  <a:cubicBezTo>
                    <a:pt x="25651" y="515207"/>
                    <a:pt x="110754" y="332186"/>
                    <a:pt x="255305" y="199404"/>
                  </a:cubicBezTo>
                  <a:cubicBezTo>
                    <a:pt x="399856" y="66628"/>
                    <a:pt x="581110" y="162"/>
                    <a:pt x="799068" y="0"/>
                  </a:cubicBezTo>
                  <a:cubicBezTo>
                    <a:pt x="1017185" y="0"/>
                    <a:pt x="1194650" y="59451"/>
                    <a:pt x="1331456" y="178350"/>
                  </a:cubicBezTo>
                  <a:cubicBezTo>
                    <a:pt x="1468264" y="297242"/>
                    <a:pt x="1536506" y="461654"/>
                    <a:pt x="1536184" y="671536"/>
                  </a:cubicBezTo>
                  <a:cubicBezTo>
                    <a:pt x="1536184" y="764704"/>
                    <a:pt x="1524327" y="834157"/>
                    <a:pt x="1501095" y="879410"/>
                  </a:cubicBezTo>
                  <a:cubicBezTo>
                    <a:pt x="1477864" y="924663"/>
                    <a:pt x="1461408" y="957574"/>
                    <a:pt x="1452696" y="977418"/>
                  </a:cubicBezTo>
                  <a:cubicBezTo>
                    <a:pt x="1434411" y="1009506"/>
                    <a:pt x="1412486" y="1039393"/>
                    <a:pt x="1387357" y="1066472"/>
                  </a:cubicBezTo>
                  <a:cubicBezTo>
                    <a:pt x="1353720" y="1106159"/>
                    <a:pt x="1330973" y="1131569"/>
                    <a:pt x="1319357" y="1143426"/>
                  </a:cubicBezTo>
                  <a:cubicBezTo>
                    <a:pt x="1263214" y="1199400"/>
                    <a:pt x="1210137" y="1251840"/>
                    <a:pt x="1160124" y="1300723"/>
                  </a:cubicBezTo>
                  <a:cubicBezTo>
                    <a:pt x="1121100" y="1335909"/>
                    <a:pt x="1087504" y="1376685"/>
                    <a:pt x="1060422" y="1421721"/>
                  </a:cubicBezTo>
                  <a:cubicBezTo>
                    <a:pt x="1041752" y="1466562"/>
                    <a:pt x="1033478" y="1515034"/>
                    <a:pt x="1036223" y="1563530"/>
                  </a:cubicBezTo>
                  <a:close/>
                  <a:moveTo>
                    <a:pt x="558524" y="2438100"/>
                  </a:moveTo>
                  <a:cubicBezTo>
                    <a:pt x="437837" y="2318360"/>
                    <a:pt x="437062" y="2123482"/>
                    <a:pt x="556794" y="2002775"/>
                  </a:cubicBezTo>
                  <a:cubicBezTo>
                    <a:pt x="614834" y="1944285"/>
                    <a:pt x="693911" y="1911495"/>
                    <a:pt x="776320" y="1911760"/>
                  </a:cubicBezTo>
                  <a:cubicBezTo>
                    <a:pt x="946321" y="1912317"/>
                    <a:pt x="1083688" y="2050569"/>
                    <a:pt x="1083133" y="2220570"/>
                  </a:cubicBezTo>
                  <a:cubicBezTo>
                    <a:pt x="1082579" y="2390572"/>
                    <a:pt x="944318" y="2527953"/>
                    <a:pt x="774316" y="2527396"/>
                  </a:cubicBezTo>
                  <a:cubicBezTo>
                    <a:pt x="693449" y="2527130"/>
                    <a:pt x="615933" y="2495065"/>
                    <a:pt x="558524" y="2438100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  <a:effectLst>
              <a:outerShdw blurRad="50800" dist="38100" dir="8100000" sx="102000" sy="102000" algn="tr" rotWithShape="0">
                <a:schemeClr val="bg1">
                  <a:alpha val="40000"/>
                </a:schemeClr>
              </a:outerShdw>
            </a:effectLst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C202F55-D699-7B61-3439-CB4740AB9864}"/>
                </a:ext>
              </a:extLst>
            </p:cNvPr>
            <p:cNvSpPr/>
            <p:nvPr/>
          </p:nvSpPr>
          <p:spPr>
            <a:xfrm>
              <a:off x="3277000" y="2096333"/>
              <a:ext cx="1586761" cy="2575606"/>
            </a:xfrm>
            <a:custGeom>
              <a:avLst/>
              <a:gdLst>
                <a:gd name="connsiteX0" fmla="*/ 803907 w 1586761"/>
                <a:gd name="connsiteY0" fmla="*/ 2575553 h 2575606"/>
                <a:gd name="connsiteX1" fmla="*/ 568204 w 1586761"/>
                <a:gd name="connsiteY1" fmla="*/ 2478755 h 2575606"/>
                <a:gd name="connsiteX2" fmla="*/ 568204 w 1586761"/>
                <a:gd name="connsiteY2" fmla="*/ 2478755 h 2575606"/>
                <a:gd name="connsiteX3" fmla="*/ 566326 w 1586761"/>
                <a:gd name="connsiteY3" fmla="*/ 2009212 h 2575606"/>
                <a:gd name="connsiteX4" fmla="*/ 803907 w 1586761"/>
                <a:gd name="connsiteY4" fmla="*/ 1911034 h 2575606"/>
                <a:gd name="connsiteX5" fmla="*/ 1144767 w 1586761"/>
                <a:gd name="connsiteY5" fmla="*/ 2233977 h 2575606"/>
                <a:gd name="connsiteX6" fmla="*/ 821832 w 1586761"/>
                <a:gd name="connsiteY6" fmla="*/ 2574827 h 2575606"/>
                <a:gd name="connsiteX7" fmla="*/ 803907 w 1586761"/>
                <a:gd name="connsiteY7" fmla="*/ 2574827 h 2575606"/>
                <a:gd name="connsiteX8" fmla="*/ 803907 w 1586761"/>
                <a:gd name="connsiteY8" fmla="*/ 1960159 h 2575606"/>
                <a:gd name="connsiteX9" fmla="*/ 521119 w 1586761"/>
                <a:gd name="connsiteY9" fmla="*/ 2247020 h 2575606"/>
                <a:gd name="connsiteX10" fmla="*/ 602326 w 1586761"/>
                <a:gd name="connsiteY10" fmla="*/ 2444149 h 2575606"/>
                <a:gd name="connsiteX11" fmla="*/ 602326 w 1586761"/>
                <a:gd name="connsiteY11" fmla="*/ 2444149 h 2575606"/>
                <a:gd name="connsiteX12" fmla="*/ 1005247 w 1586761"/>
                <a:gd name="connsiteY12" fmla="*/ 2444149 h 2575606"/>
                <a:gd name="connsiteX13" fmla="*/ 1004896 w 1586761"/>
                <a:gd name="connsiteY13" fmla="*/ 2043043 h 2575606"/>
                <a:gd name="connsiteX14" fmla="*/ 803907 w 1586761"/>
                <a:gd name="connsiteY14" fmla="*/ 1960159 h 2575606"/>
                <a:gd name="connsiteX15" fmla="*/ 1086800 w 1586761"/>
                <a:gd name="connsiteY15" fmla="*/ 1820286 h 2575606"/>
                <a:gd name="connsiteX16" fmla="*/ 506012 w 1586761"/>
                <a:gd name="connsiteY16" fmla="*/ 1820286 h 2575606"/>
                <a:gd name="connsiteX17" fmla="*/ 506012 w 1586761"/>
                <a:gd name="connsiteY17" fmla="*/ 1533764 h 2575606"/>
                <a:gd name="connsiteX18" fmla="*/ 545457 w 1586761"/>
                <a:gd name="connsiteY18" fmla="*/ 1307741 h 2575606"/>
                <a:gd name="connsiteX19" fmla="*/ 705173 w 1586761"/>
                <a:gd name="connsiteY19" fmla="*/ 1107611 h 2575606"/>
                <a:gd name="connsiteX20" fmla="*/ 943055 w 1586761"/>
                <a:gd name="connsiteY20" fmla="*/ 862954 h 2575606"/>
                <a:gd name="connsiteX21" fmla="*/ 938457 w 1586761"/>
                <a:gd name="connsiteY21" fmla="*/ 566510 h 2575606"/>
                <a:gd name="connsiteX22" fmla="*/ 810441 w 1586761"/>
                <a:gd name="connsiteY22" fmla="*/ 509883 h 2575606"/>
                <a:gd name="connsiteX23" fmla="*/ 677586 w 1586761"/>
                <a:gd name="connsiteY23" fmla="*/ 579336 h 2575606"/>
                <a:gd name="connsiteX24" fmla="*/ 607165 w 1586761"/>
                <a:gd name="connsiteY24" fmla="*/ 775110 h 2575606"/>
                <a:gd name="connsiteX25" fmla="*/ 604987 w 1586761"/>
                <a:gd name="connsiteY25" fmla="*/ 796648 h 2575606"/>
                <a:gd name="connsiteX26" fmla="*/ 0 w 1586761"/>
                <a:gd name="connsiteY26" fmla="*/ 796648 h 2575606"/>
                <a:gd name="connsiteX27" fmla="*/ 3146 w 1586761"/>
                <a:gd name="connsiteY27" fmla="*/ 770028 h 2575606"/>
                <a:gd name="connsiteX28" fmla="*/ 266194 w 1586761"/>
                <a:gd name="connsiteY28" fmla="*/ 205696 h 2575606"/>
                <a:gd name="connsiteX29" fmla="*/ 826171 w 1586761"/>
                <a:gd name="connsiteY29" fmla="*/ 0 h 2575606"/>
                <a:gd name="connsiteX30" fmla="*/ 1373806 w 1586761"/>
                <a:gd name="connsiteY30" fmla="*/ 184158 h 2575606"/>
                <a:gd name="connsiteX31" fmla="*/ 1586761 w 1586761"/>
                <a:gd name="connsiteY31" fmla="*/ 695736 h 2575606"/>
                <a:gd name="connsiteX32" fmla="*/ 1549010 w 1586761"/>
                <a:gd name="connsiteY32" fmla="*/ 914741 h 2575606"/>
                <a:gd name="connsiteX33" fmla="*/ 1500611 w 1586761"/>
                <a:gd name="connsiteY33" fmla="*/ 1011539 h 2575606"/>
                <a:gd name="connsiteX34" fmla="*/ 1432368 w 1586761"/>
                <a:gd name="connsiteY34" fmla="*/ 1106159 h 2575606"/>
                <a:gd name="connsiteX35" fmla="*/ 1362916 w 1586761"/>
                <a:gd name="connsiteY35" fmla="*/ 1184323 h 2575606"/>
                <a:gd name="connsiteX36" fmla="*/ 1203683 w 1586761"/>
                <a:gd name="connsiteY36" fmla="*/ 1341862 h 2575606"/>
                <a:gd name="connsiteX37" fmla="*/ 1108579 w 1586761"/>
                <a:gd name="connsiteY37" fmla="*/ 1456326 h 2575606"/>
                <a:gd name="connsiteX38" fmla="*/ 1086800 w 1586761"/>
                <a:gd name="connsiteY38" fmla="*/ 1587003 h 2575606"/>
                <a:gd name="connsiteX39" fmla="*/ 554411 w 1586761"/>
                <a:gd name="connsiteY39" fmla="*/ 1771887 h 2575606"/>
                <a:gd name="connsiteX40" fmla="*/ 1038401 w 1586761"/>
                <a:gd name="connsiteY40" fmla="*/ 1771887 h 2575606"/>
                <a:gd name="connsiteX41" fmla="*/ 1038401 w 1586761"/>
                <a:gd name="connsiteY41" fmla="*/ 1586277 h 2575606"/>
                <a:gd name="connsiteX42" fmla="*/ 1065504 w 1586761"/>
                <a:gd name="connsiteY42" fmla="*/ 1433337 h 2575606"/>
                <a:gd name="connsiteX43" fmla="*/ 1169804 w 1586761"/>
                <a:gd name="connsiteY43" fmla="*/ 1306531 h 2575606"/>
                <a:gd name="connsiteX44" fmla="*/ 1328795 w 1586761"/>
                <a:gd name="connsiteY44" fmla="*/ 1149476 h 2575606"/>
                <a:gd name="connsiteX45" fmla="*/ 1395585 w 1586761"/>
                <a:gd name="connsiteY45" fmla="*/ 1073974 h 2575606"/>
                <a:gd name="connsiteX46" fmla="*/ 1456810 w 1586761"/>
                <a:gd name="connsiteY46" fmla="*/ 990244 h 2575606"/>
                <a:gd name="connsiteX47" fmla="*/ 1505209 w 1586761"/>
                <a:gd name="connsiteY47" fmla="*/ 891510 h 2575606"/>
                <a:gd name="connsiteX48" fmla="*/ 1537636 w 1586761"/>
                <a:gd name="connsiteY48" fmla="*/ 694526 h 2575606"/>
                <a:gd name="connsiteX49" fmla="*/ 1341136 w 1586761"/>
                <a:gd name="connsiteY49" fmla="*/ 219489 h 2575606"/>
                <a:gd name="connsiteX50" fmla="*/ 825445 w 1586761"/>
                <a:gd name="connsiteY50" fmla="*/ 47189 h 2575606"/>
                <a:gd name="connsiteX51" fmla="*/ 298138 w 1586761"/>
                <a:gd name="connsiteY51" fmla="*/ 240785 h 2575606"/>
                <a:gd name="connsiteX52" fmla="*/ 53723 w 1586761"/>
                <a:gd name="connsiteY52" fmla="*/ 748974 h 2575606"/>
                <a:gd name="connsiteX53" fmla="*/ 561912 w 1586761"/>
                <a:gd name="connsiteY53" fmla="*/ 748974 h 2575606"/>
                <a:gd name="connsiteX54" fmla="*/ 639351 w 1586761"/>
                <a:gd name="connsiteY54" fmla="*/ 550297 h 2575606"/>
                <a:gd name="connsiteX55" fmla="*/ 810441 w 1586761"/>
                <a:gd name="connsiteY55" fmla="*/ 461484 h 2575606"/>
                <a:gd name="connsiteX56" fmla="*/ 975966 w 1586761"/>
                <a:gd name="connsiteY56" fmla="*/ 536745 h 2575606"/>
                <a:gd name="connsiteX57" fmla="*/ 979838 w 1586761"/>
                <a:gd name="connsiteY57" fmla="*/ 895382 h 2575606"/>
                <a:gd name="connsiteX58" fmla="*/ 740747 w 1586761"/>
                <a:gd name="connsiteY58" fmla="*/ 1141491 h 2575606"/>
                <a:gd name="connsiteX59" fmla="*/ 589258 w 1586761"/>
                <a:gd name="connsiteY59" fmla="*/ 1329763 h 2575606"/>
                <a:gd name="connsiteX60" fmla="*/ 555137 w 1586761"/>
                <a:gd name="connsiteY60" fmla="*/ 1533764 h 257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1586761" h="2575606">
                  <a:moveTo>
                    <a:pt x="803907" y="2575553"/>
                  </a:moveTo>
                  <a:cubicBezTo>
                    <a:pt x="715352" y="2577174"/>
                    <a:pt x="630061" y="2542133"/>
                    <a:pt x="568204" y="2478755"/>
                  </a:cubicBezTo>
                  <a:lnTo>
                    <a:pt x="568204" y="2478755"/>
                  </a:lnTo>
                  <a:cubicBezTo>
                    <a:pt x="438025" y="2349602"/>
                    <a:pt x="437186" y="2139405"/>
                    <a:pt x="566326" y="2009212"/>
                  </a:cubicBezTo>
                  <a:cubicBezTo>
                    <a:pt x="629124" y="1945906"/>
                    <a:pt x="714744" y="1910526"/>
                    <a:pt x="803907" y="1911034"/>
                  </a:cubicBezTo>
                  <a:cubicBezTo>
                    <a:pt x="987209" y="1906074"/>
                    <a:pt x="1139816" y="2050666"/>
                    <a:pt x="1144767" y="2233977"/>
                  </a:cubicBezTo>
                  <a:cubicBezTo>
                    <a:pt x="1149716" y="2417264"/>
                    <a:pt x="1005134" y="2569866"/>
                    <a:pt x="821832" y="2574827"/>
                  </a:cubicBezTo>
                  <a:cubicBezTo>
                    <a:pt x="815860" y="2574996"/>
                    <a:pt x="809882" y="2574996"/>
                    <a:pt x="803907" y="2574827"/>
                  </a:cubicBezTo>
                  <a:close/>
                  <a:moveTo>
                    <a:pt x="803907" y="1960159"/>
                  </a:moveTo>
                  <a:cubicBezTo>
                    <a:pt x="646606" y="1961273"/>
                    <a:pt x="519996" y="2089700"/>
                    <a:pt x="521119" y="2247020"/>
                  </a:cubicBezTo>
                  <a:cubicBezTo>
                    <a:pt x="521644" y="2320756"/>
                    <a:pt x="550756" y="2391419"/>
                    <a:pt x="602326" y="2444149"/>
                  </a:cubicBezTo>
                  <a:lnTo>
                    <a:pt x="602326" y="2444149"/>
                  </a:lnTo>
                  <a:cubicBezTo>
                    <a:pt x="714377" y="2553483"/>
                    <a:pt x="893196" y="2553483"/>
                    <a:pt x="1005247" y="2444149"/>
                  </a:cubicBezTo>
                  <a:cubicBezTo>
                    <a:pt x="1115909" y="2333292"/>
                    <a:pt x="1115752" y="2153707"/>
                    <a:pt x="1004896" y="2043043"/>
                  </a:cubicBezTo>
                  <a:cubicBezTo>
                    <a:pt x="951570" y="1989828"/>
                    <a:pt x="879255" y="1959990"/>
                    <a:pt x="803907" y="1960159"/>
                  </a:cubicBezTo>
                  <a:close/>
                  <a:moveTo>
                    <a:pt x="1086800" y="1820286"/>
                  </a:moveTo>
                  <a:lnTo>
                    <a:pt x="506012" y="1820286"/>
                  </a:lnTo>
                  <a:lnTo>
                    <a:pt x="506012" y="1533764"/>
                  </a:lnTo>
                  <a:cubicBezTo>
                    <a:pt x="506012" y="1433337"/>
                    <a:pt x="518837" y="1359286"/>
                    <a:pt x="545457" y="1307741"/>
                  </a:cubicBezTo>
                  <a:cubicBezTo>
                    <a:pt x="572076" y="1256196"/>
                    <a:pt x="623621" y="1191825"/>
                    <a:pt x="705173" y="1107611"/>
                  </a:cubicBezTo>
                  <a:lnTo>
                    <a:pt x="943055" y="862954"/>
                  </a:lnTo>
                  <a:cubicBezTo>
                    <a:pt x="1005683" y="773513"/>
                    <a:pt x="1003827" y="653967"/>
                    <a:pt x="938457" y="566510"/>
                  </a:cubicBezTo>
                  <a:cubicBezTo>
                    <a:pt x="906813" y="528880"/>
                    <a:pt x="859566" y="507996"/>
                    <a:pt x="810441" y="509883"/>
                  </a:cubicBezTo>
                  <a:cubicBezTo>
                    <a:pt x="757430" y="509787"/>
                    <a:pt x="707753" y="535753"/>
                    <a:pt x="677586" y="579336"/>
                  </a:cubicBezTo>
                  <a:cubicBezTo>
                    <a:pt x="636411" y="636810"/>
                    <a:pt x="612030" y="704593"/>
                    <a:pt x="607165" y="775110"/>
                  </a:cubicBezTo>
                  <a:lnTo>
                    <a:pt x="604987" y="796648"/>
                  </a:lnTo>
                  <a:lnTo>
                    <a:pt x="0" y="796648"/>
                  </a:lnTo>
                  <a:lnTo>
                    <a:pt x="3146" y="770028"/>
                  </a:lnTo>
                  <a:cubicBezTo>
                    <a:pt x="29281" y="531905"/>
                    <a:pt x="117852" y="341939"/>
                    <a:pt x="266194" y="205696"/>
                  </a:cubicBezTo>
                  <a:cubicBezTo>
                    <a:pt x="414537" y="69453"/>
                    <a:pt x="603052" y="0"/>
                    <a:pt x="826171" y="0"/>
                  </a:cubicBezTo>
                  <a:cubicBezTo>
                    <a:pt x="1049290" y="0"/>
                    <a:pt x="1233449" y="61951"/>
                    <a:pt x="1373806" y="184158"/>
                  </a:cubicBezTo>
                  <a:cubicBezTo>
                    <a:pt x="1514163" y="306366"/>
                    <a:pt x="1586761" y="479392"/>
                    <a:pt x="1586761" y="695736"/>
                  </a:cubicBezTo>
                  <a:cubicBezTo>
                    <a:pt x="1586761" y="792534"/>
                    <a:pt x="1574420" y="865132"/>
                    <a:pt x="1549010" y="914741"/>
                  </a:cubicBezTo>
                  <a:cubicBezTo>
                    <a:pt x="1523601" y="964350"/>
                    <a:pt x="1509565" y="992663"/>
                    <a:pt x="1500611" y="1011539"/>
                  </a:cubicBezTo>
                  <a:cubicBezTo>
                    <a:pt x="1481685" y="1045660"/>
                    <a:pt x="1458777" y="1077434"/>
                    <a:pt x="1432368" y="1106159"/>
                  </a:cubicBezTo>
                  <a:cubicBezTo>
                    <a:pt x="1398005" y="1146330"/>
                    <a:pt x="1375258" y="1171982"/>
                    <a:pt x="1362916" y="1184323"/>
                  </a:cubicBezTo>
                  <a:cubicBezTo>
                    <a:pt x="1306935" y="1240466"/>
                    <a:pt x="1253856" y="1292979"/>
                    <a:pt x="1203683" y="1341862"/>
                  </a:cubicBezTo>
                  <a:cubicBezTo>
                    <a:pt x="1166629" y="1375234"/>
                    <a:pt x="1134596" y="1413783"/>
                    <a:pt x="1108579" y="1456326"/>
                  </a:cubicBezTo>
                  <a:cubicBezTo>
                    <a:pt x="1091586" y="1497683"/>
                    <a:pt x="1084143" y="1542355"/>
                    <a:pt x="1086800" y="1587003"/>
                  </a:cubicBezTo>
                  <a:close/>
                  <a:moveTo>
                    <a:pt x="554411" y="1771887"/>
                  </a:moveTo>
                  <a:lnTo>
                    <a:pt x="1038401" y="1771887"/>
                  </a:lnTo>
                  <a:lnTo>
                    <a:pt x="1038401" y="1586277"/>
                  </a:lnTo>
                  <a:cubicBezTo>
                    <a:pt x="1035530" y="1533885"/>
                    <a:pt x="1044806" y="1481542"/>
                    <a:pt x="1065504" y="1433337"/>
                  </a:cubicBezTo>
                  <a:cubicBezTo>
                    <a:pt x="1093810" y="1386148"/>
                    <a:pt x="1128960" y="1343411"/>
                    <a:pt x="1169804" y="1306531"/>
                  </a:cubicBezTo>
                  <a:cubicBezTo>
                    <a:pt x="1219977" y="1258132"/>
                    <a:pt x="1272974" y="1205789"/>
                    <a:pt x="1328795" y="1149476"/>
                  </a:cubicBezTo>
                  <a:cubicBezTo>
                    <a:pt x="1339926" y="1138103"/>
                    <a:pt x="1362432" y="1112693"/>
                    <a:pt x="1395585" y="1073974"/>
                  </a:cubicBezTo>
                  <a:cubicBezTo>
                    <a:pt x="1419255" y="1048613"/>
                    <a:pt x="1439810" y="1020493"/>
                    <a:pt x="1456810" y="990244"/>
                  </a:cubicBezTo>
                  <a:cubicBezTo>
                    <a:pt x="1466248" y="970400"/>
                    <a:pt x="1482219" y="937973"/>
                    <a:pt x="1505209" y="891510"/>
                  </a:cubicBezTo>
                  <a:cubicBezTo>
                    <a:pt x="1526746" y="849644"/>
                    <a:pt x="1537636" y="783338"/>
                    <a:pt x="1537636" y="694526"/>
                  </a:cubicBezTo>
                  <a:cubicBezTo>
                    <a:pt x="1537636" y="492944"/>
                    <a:pt x="1471572" y="332985"/>
                    <a:pt x="1341136" y="219489"/>
                  </a:cubicBezTo>
                  <a:cubicBezTo>
                    <a:pt x="1210701" y="105994"/>
                    <a:pt x="1036465" y="47189"/>
                    <a:pt x="825445" y="47189"/>
                  </a:cubicBezTo>
                  <a:cubicBezTo>
                    <a:pt x="614425" y="47189"/>
                    <a:pt x="438253" y="112044"/>
                    <a:pt x="298138" y="240785"/>
                  </a:cubicBezTo>
                  <a:cubicBezTo>
                    <a:pt x="164315" y="363961"/>
                    <a:pt x="82036" y="534325"/>
                    <a:pt x="53723" y="748974"/>
                  </a:cubicBezTo>
                  <a:lnTo>
                    <a:pt x="561912" y="748974"/>
                  </a:lnTo>
                  <a:cubicBezTo>
                    <a:pt x="569816" y="677102"/>
                    <a:pt x="596525" y="608569"/>
                    <a:pt x="639351" y="550297"/>
                  </a:cubicBezTo>
                  <a:cubicBezTo>
                    <a:pt x="678573" y="494662"/>
                    <a:pt x="742373" y="461557"/>
                    <a:pt x="810441" y="461484"/>
                  </a:cubicBezTo>
                  <a:cubicBezTo>
                    <a:pt x="874258" y="459766"/>
                    <a:pt x="935316" y="487523"/>
                    <a:pt x="975966" y="536745"/>
                  </a:cubicBezTo>
                  <a:cubicBezTo>
                    <a:pt x="1056337" y="642303"/>
                    <a:pt x="1057910" y="788105"/>
                    <a:pt x="979838" y="895382"/>
                  </a:cubicBezTo>
                  <a:lnTo>
                    <a:pt x="740747" y="1141491"/>
                  </a:lnTo>
                  <a:cubicBezTo>
                    <a:pt x="663550" y="1220865"/>
                    <a:pt x="612489" y="1284268"/>
                    <a:pt x="589258" y="1329763"/>
                  </a:cubicBezTo>
                  <a:cubicBezTo>
                    <a:pt x="566026" y="1375258"/>
                    <a:pt x="555137" y="1442532"/>
                    <a:pt x="555137" y="1533764"/>
                  </a:cubicBezTo>
                  <a:close/>
                </a:path>
              </a:pathLst>
            </a:custGeom>
            <a:solidFill>
              <a:srgbClr val="FFFFFF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3D95858-F205-4754-D063-F6C7E683D9D4}"/>
              </a:ext>
            </a:extLst>
          </p:cNvPr>
          <p:cNvSpPr txBox="1"/>
          <p:nvPr/>
        </p:nvSpPr>
        <p:spPr>
          <a:xfrm>
            <a:off x="4529598" y="2828050"/>
            <a:ext cx="41352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eorgia" panose="02040502050405020303" pitchFamily="18" charset="0"/>
                <a:ea typeface="Cambria" panose="02040503050406030204" pitchFamily="18" charset="0"/>
                <a:cs typeface="+mj-cs"/>
              </a:rPr>
              <a:t>Thank you any questions</a:t>
            </a:r>
            <a:endParaRPr lang="en-IN" sz="4400" dirty="0">
              <a:latin typeface="Georgia" panose="02040502050405020303" pitchFamily="18" charset="0"/>
              <a:ea typeface="Cambria" panose="020405030504060302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5556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Objective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643614" y="1509612"/>
            <a:ext cx="6519186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Design a system to blink an LED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blink delay shall be configurable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40A2305-CC95-74E4-DAD7-3E3B670726CE}"/>
              </a:ext>
            </a:extLst>
          </p:cNvPr>
          <p:cNvGrpSpPr/>
          <p:nvPr/>
        </p:nvGrpSpPr>
        <p:grpSpPr>
          <a:xfrm>
            <a:off x="7323399" y="1182823"/>
            <a:ext cx="3775882" cy="4492354"/>
            <a:chOff x="7323399" y="1182823"/>
            <a:chExt cx="3775882" cy="449235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B9953C1-BDD9-ABD9-CD7E-214BAD6579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23399" y="1182823"/>
              <a:ext cx="3775882" cy="4080294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B5EE824-4D98-7566-E0C7-BA4CC1087483}"/>
                </a:ext>
              </a:extLst>
            </p:cNvPr>
            <p:cNvSpPr txBox="1"/>
            <p:nvPr/>
          </p:nvSpPr>
          <p:spPr>
            <a:xfrm>
              <a:off x="8112642" y="5305845"/>
              <a:ext cx="2838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Hardware Implementation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74917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Objective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2" y="1509612"/>
            <a:ext cx="6519186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Design a system to blink an LED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blink delay shall be configurable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resolution and precision required in the delay is in order of 10 ns !!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F9CB734-30FA-211D-8D74-13179521A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60" y="1722268"/>
            <a:ext cx="4804326" cy="235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4">
            <a:extLst>
              <a:ext uri="{FF2B5EF4-FFF2-40B4-BE49-F238E27FC236}">
                <a16:creationId xmlns:a16="http://schemas.microsoft.com/office/drawing/2014/main" id="{5DBBF456-00AC-3743-6252-E160E2EB5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3370" y="4192747"/>
            <a:ext cx="4339650" cy="1995337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2539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10 Pitch"/>
              </a:rPr>
              <a:t>void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24F8B"/>
                </a:solidFill>
                <a:effectLst/>
                <a:latin typeface="Courier 10 Pitch"/>
              </a:rPr>
              <a:t>setup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()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{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rgbClr val="404040"/>
                </a:solidFill>
                <a:latin typeface="Courier 10 Pitch"/>
              </a:rPr>
              <a:t>   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7E7E7E"/>
                </a:solidFill>
                <a:effectLst/>
                <a:latin typeface="Courier 10 Pitch"/>
              </a:rPr>
              <a:t>// initialize digital pin 13 as an output.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latin typeface="Courier 10 Pitch"/>
              </a:rPr>
              <a:t>   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CC6600"/>
                </a:solidFill>
                <a:effectLst/>
                <a:latin typeface="Courier 10 Pitch"/>
              </a:rPr>
              <a:t>pinMode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(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10 Pitch"/>
              </a:rPr>
              <a:t>13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804040"/>
                </a:solidFill>
                <a:effectLst/>
                <a:latin typeface="Courier 10 Pitch"/>
              </a:rPr>
              <a:t>,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1064BA"/>
                </a:solidFill>
                <a:effectLst/>
                <a:latin typeface="Courier 10 Pitch"/>
              </a:rPr>
              <a:t>OUTPUT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);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}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7E7E7E"/>
                </a:solidFill>
                <a:effectLst/>
                <a:latin typeface="Courier 10 Pitch"/>
              </a:rPr>
              <a:t>// the loop function runs over and over again forever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10 Pitch"/>
              </a:rPr>
              <a:t>void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024F8B"/>
                </a:solidFill>
                <a:effectLst/>
                <a:latin typeface="Courier 10 Pitch"/>
              </a:rPr>
              <a:t>loop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()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{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rgbClr val="404040"/>
                </a:solidFill>
                <a:latin typeface="Courier 10 Pitch"/>
              </a:rPr>
              <a:t>   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CC6600"/>
                </a:solidFill>
                <a:effectLst/>
                <a:latin typeface="Courier 10 Pitch"/>
              </a:rPr>
              <a:t>digitalWrite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(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10 Pitch"/>
              </a:rPr>
              <a:t>13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804040"/>
                </a:solidFill>
                <a:effectLst/>
                <a:latin typeface="Courier 10 Pitch"/>
              </a:rPr>
              <a:t>,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1064BA"/>
                </a:solidFill>
                <a:effectLst/>
                <a:latin typeface="Courier 10 Pitch"/>
              </a:rPr>
              <a:t>HIGH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);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  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7E7E7E"/>
                </a:solidFill>
                <a:effectLst/>
                <a:latin typeface="Courier 10 Pitch"/>
              </a:rPr>
              <a:t>// turn the LED on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    delay(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10 Pitch"/>
              </a:rPr>
              <a:t>1000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);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             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7E7E7E"/>
                </a:solidFill>
                <a:effectLst/>
                <a:latin typeface="Courier 10 Pitch"/>
              </a:rPr>
              <a:t>// wait for a second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latin typeface="Courier 10 Pitch"/>
              </a:rPr>
              <a:t>   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CC6600"/>
                </a:solidFill>
                <a:effectLst/>
                <a:latin typeface="Courier 10 Pitch"/>
              </a:rPr>
              <a:t>digitalWrite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(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10 Pitch"/>
              </a:rPr>
              <a:t>13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804040"/>
                </a:solidFill>
                <a:effectLst/>
                <a:latin typeface="Courier 10 Pitch"/>
              </a:rPr>
              <a:t>,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1064BA"/>
                </a:solidFill>
                <a:effectLst/>
                <a:latin typeface="Courier 10 Pitch"/>
              </a:rPr>
              <a:t>LOW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);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   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7E7E7E"/>
                </a:solidFill>
                <a:effectLst/>
                <a:latin typeface="Courier 10 Pitch"/>
              </a:rPr>
              <a:t>// turn the LED off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    delay(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10 Pitch"/>
              </a:rPr>
              <a:t>1000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);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             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7E7E7E"/>
                </a:solidFill>
                <a:effectLst/>
                <a:latin typeface="Courier 10 Pitch"/>
              </a:rPr>
              <a:t>// wait for a second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ourier 10 Pitch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10 Pitch"/>
              </a:rPr>
              <a:t>}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FB667F-6D3C-C0B2-340D-421DCD3DB3A3}"/>
              </a:ext>
            </a:extLst>
          </p:cNvPr>
          <p:cNvSpPr txBox="1"/>
          <p:nvPr/>
        </p:nvSpPr>
        <p:spPr>
          <a:xfrm>
            <a:off x="7937592" y="6236776"/>
            <a:ext cx="275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Software Implementation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40642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Objective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2" y="1509612"/>
            <a:ext cx="6519186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800" b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Design a system to blink an LED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blink delay shall be configurable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resolution and precision required in the delay is in order of 10 ns !!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Software delay generators will not be able to provide such low resolution with such precision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This will require a custom hardware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Easiest way is to use a counter to count clock cycles to generate required delay and toggle the LED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n-US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BD9E4F-8815-00E3-498B-96AE36FA5462}"/>
              </a:ext>
            </a:extLst>
          </p:cNvPr>
          <p:cNvSpPr/>
          <p:nvPr/>
        </p:nvSpPr>
        <p:spPr>
          <a:xfrm>
            <a:off x="9112103" y="1583773"/>
            <a:ext cx="2945218" cy="48909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Required Delay Reg</a:t>
            </a:r>
            <a:endParaRPr lang="en-IN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6ABF01-50BD-A6D2-6FBD-B55C0392069E}"/>
              </a:ext>
            </a:extLst>
          </p:cNvPr>
          <p:cNvSpPr/>
          <p:nvPr/>
        </p:nvSpPr>
        <p:spPr>
          <a:xfrm>
            <a:off x="7389629" y="2628660"/>
            <a:ext cx="2945218" cy="48909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Counter</a:t>
            </a:r>
            <a:endParaRPr lang="en-IN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D37CA69-255F-5765-2AE2-8C3EB1108EBE}"/>
              </a:ext>
            </a:extLst>
          </p:cNvPr>
          <p:cNvGrpSpPr/>
          <p:nvPr/>
        </p:nvGrpSpPr>
        <p:grpSpPr>
          <a:xfrm>
            <a:off x="8997208" y="3112366"/>
            <a:ext cx="2464690" cy="2115958"/>
            <a:chOff x="8997208" y="3112366"/>
            <a:chExt cx="2464690" cy="211595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CD3302B-CEC5-1D83-D080-6925CB26AD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97208" y="3112366"/>
              <a:ext cx="2464690" cy="2115958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0EC0E32-CC39-F509-0471-FC918065B00E}"/>
                </a:ext>
              </a:extLst>
            </p:cNvPr>
            <p:cNvSpPr txBox="1"/>
            <p:nvPr/>
          </p:nvSpPr>
          <p:spPr>
            <a:xfrm>
              <a:off x="9554259" y="4124205"/>
              <a:ext cx="13997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Comparator</a:t>
              </a:r>
              <a:endParaRPr lang="en-IN" dirty="0"/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E3B7B01-E24C-EAFC-B5CA-E2697A312152}"/>
              </a:ext>
            </a:extLst>
          </p:cNvPr>
          <p:cNvCxnSpPr/>
          <p:nvPr/>
        </p:nvCxnSpPr>
        <p:spPr>
          <a:xfrm>
            <a:off x="9441712" y="3117757"/>
            <a:ext cx="0" cy="964449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2345436-D79B-12CB-CE6A-1D3D2E8FD0FF}"/>
              </a:ext>
            </a:extLst>
          </p:cNvPr>
          <p:cNvCxnSpPr>
            <a:cxnSpLocks/>
          </p:cNvCxnSpPr>
          <p:nvPr/>
        </p:nvCxnSpPr>
        <p:spPr>
          <a:xfrm>
            <a:off x="10584712" y="2072870"/>
            <a:ext cx="0" cy="1527111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999EE01-736E-877E-86E1-A9C5E62B300E}"/>
              </a:ext>
            </a:extLst>
          </p:cNvPr>
          <p:cNvGrpSpPr/>
          <p:nvPr/>
        </p:nvGrpSpPr>
        <p:grpSpPr>
          <a:xfrm>
            <a:off x="9851066" y="4976037"/>
            <a:ext cx="967562" cy="1406021"/>
            <a:chOff x="9851066" y="4976037"/>
            <a:chExt cx="967562" cy="1406021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FFE7648-CCC2-F054-0F94-21C2EE908144}"/>
                </a:ext>
              </a:extLst>
            </p:cNvPr>
            <p:cNvCxnSpPr/>
            <p:nvPr/>
          </p:nvCxnSpPr>
          <p:spPr>
            <a:xfrm flipV="1">
              <a:off x="10271322" y="4976037"/>
              <a:ext cx="0" cy="6060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E3559DE-102D-07ED-E442-36BF84E287EA}"/>
                </a:ext>
              </a:extLst>
            </p:cNvPr>
            <p:cNvCxnSpPr/>
            <p:nvPr/>
          </p:nvCxnSpPr>
          <p:spPr>
            <a:xfrm flipV="1">
              <a:off x="10391972" y="4976037"/>
              <a:ext cx="0" cy="6060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098" name="Picture 2" descr="Led - Free electronics icons">
              <a:extLst>
                <a:ext uri="{FF2B5EF4-FFF2-40B4-BE49-F238E27FC236}">
                  <a16:creationId xmlns:a16="http://schemas.microsoft.com/office/drawing/2014/main" id="{977C98AB-E90E-3256-63C0-55DD3FAAE4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9851066" y="5414496"/>
              <a:ext cx="967562" cy="9675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72BD3CF-F10A-C4DF-9514-D0F225BA41F9}"/>
              </a:ext>
            </a:extLst>
          </p:cNvPr>
          <p:cNvGrpSpPr/>
          <p:nvPr/>
        </p:nvGrpSpPr>
        <p:grpSpPr>
          <a:xfrm>
            <a:off x="7657015" y="1509612"/>
            <a:ext cx="740908" cy="1119048"/>
            <a:chOff x="7657015" y="1509612"/>
            <a:chExt cx="740908" cy="1119048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4821A525-7D11-19B9-4323-E74840A48401}"/>
                </a:ext>
              </a:extLst>
            </p:cNvPr>
            <p:cNvCxnSpPr/>
            <p:nvPr/>
          </p:nvCxnSpPr>
          <p:spPr>
            <a:xfrm>
              <a:off x="8027469" y="1828321"/>
              <a:ext cx="0" cy="800339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0ACD70F-54CF-BC29-CBB0-297E88A46F2E}"/>
                </a:ext>
              </a:extLst>
            </p:cNvPr>
            <p:cNvSpPr txBox="1"/>
            <p:nvPr/>
          </p:nvSpPr>
          <p:spPr>
            <a:xfrm>
              <a:off x="7657015" y="1509612"/>
              <a:ext cx="740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Clock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306507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Hardware Design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2" y="1509612"/>
            <a:ext cx="6519186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Our current design is still </a:t>
            </a:r>
            <a:r>
              <a:rPr lang="en-US" sz="24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pure</a:t>
            </a: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hardware in nature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 modify the delay somehow the contents of </a:t>
            </a:r>
            <a:r>
              <a:rPr lang="en-US" sz="24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Required Delay Reg</a:t>
            </a: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need to change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value to be stored in the register also needs to be calculated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 we need to look at system specification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Since the resolution required is 10ns, the clock period needs to be at least 10ns (or factors of 10)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We will design using 10ns clock (100MHz clock freq.)</a:t>
            </a:r>
            <a:r>
              <a:rPr lang="en-US" sz="24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endParaRPr lang="en-US" sz="2400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BD9E4F-8815-00E3-498B-96AE36FA5462}"/>
              </a:ext>
            </a:extLst>
          </p:cNvPr>
          <p:cNvSpPr/>
          <p:nvPr/>
        </p:nvSpPr>
        <p:spPr>
          <a:xfrm>
            <a:off x="9112103" y="1583773"/>
            <a:ext cx="2945218" cy="48909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Required Delay Reg</a:t>
            </a:r>
            <a:endParaRPr lang="en-IN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6ABF01-50BD-A6D2-6FBD-B55C0392069E}"/>
              </a:ext>
            </a:extLst>
          </p:cNvPr>
          <p:cNvSpPr/>
          <p:nvPr/>
        </p:nvSpPr>
        <p:spPr>
          <a:xfrm>
            <a:off x="7389629" y="2628660"/>
            <a:ext cx="2945218" cy="48909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Counter</a:t>
            </a:r>
            <a:endParaRPr lang="en-IN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D37CA69-255F-5765-2AE2-8C3EB1108EBE}"/>
              </a:ext>
            </a:extLst>
          </p:cNvPr>
          <p:cNvGrpSpPr/>
          <p:nvPr/>
        </p:nvGrpSpPr>
        <p:grpSpPr>
          <a:xfrm>
            <a:off x="8997208" y="3112366"/>
            <a:ext cx="2464690" cy="2115958"/>
            <a:chOff x="8997208" y="3112366"/>
            <a:chExt cx="2464690" cy="211595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CD3302B-CEC5-1D83-D080-6925CB26AD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97208" y="3112366"/>
              <a:ext cx="2464690" cy="2115958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0EC0E32-CC39-F509-0471-FC918065B00E}"/>
                </a:ext>
              </a:extLst>
            </p:cNvPr>
            <p:cNvSpPr txBox="1"/>
            <p:nvPr/>
          </p:nvSpPr>
          <p:spPr>
            <a:xfrm>
              <a:off x="9554259" y="4124205"/>
              <a:ext cx="13997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Comparator</a:t>
              </a:r>
              <a:endParaRPr lang="en-IN" dirty="0"/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E3B7B01-E24C-EAFC-B5CA-E2697A312152}"/>
              </a:ext>
            </a:extLst>
          </p:cNvPr>
          <p:cNvCxnSpPr/>
          <p:nvPr/>
        </p:nvCxnSpPr>
        <p:spPr>
          <a:xfrm>
            <a:off x="9441712" y="3117757"/>
            <a:ext cx="0" cy="964449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2345436-D79B-12CB-CE6A-1D3D2E8FD0FF}"/>
              </a:ext>
            </a:extLst>
          </p:cNvPr>
          <p:cNvCxnSpPr>
            <a:cxnSpLocks/>
          </p:cNvCxnSpPr>
          <p:nvPr/>
        </p:nvCxnSpPr>
        <p:spPr>
          <a:xfrm>
            <a:off x="10584712" y="2072870"/>
            <a:ext cx="0" cy="1527111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999EE01-736E-877E-86E1-A9C5E62B300E}"/>
              </a:ext>
            </a:extLst>
          </p:cNvPr>
          <p:cNvGrpSpPr/>
          <p:nvPr/>
        </p:nvGrpSpPr>
        <p:grpSpPr>
          <a:xfrm>
            <a:off x="9851066" y="4976037"/>
            <a:ext cx="967562" cy="1406021"/>
            <a:chOff x="9851066" y="4976037"/>
            <a:chExt cx="967562" cy="1406021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FFE7648-CCC2-F054-0F94-21C2EE908144}"/>
                </a:ext>
              </a:extLst>
            </p:cNvPr>
            <p:cNvCxnSpPr/>
            <p:nvPr/>
          </p:nvCxnSpPr>
          <p:spPr>
            <a:xfrm flipV="1">
              <a:off x="10271322" y="4976037"/>
              <a:ext cx="0" cy="6060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E3559DE-102D-07ED-E442-36BF84E287EA}"/>
                </a:ext>
              </a:extLst>
            </p:cNvPr>
            <p:cNvCxnSpPr/>
            <p:nvPr/>
          </p:nvCxnSpPr>
          <p:spPr>
            <a:xfrm flipV="1">
              <a:off x="10391972" y="4976037"/>
              <a:ext cx="0" cy="6060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098" name="Picture 2" descr="Led - Free electronics icons">
              <a:extLst>
                <a:ext uri="{FF2B5EF4-FFF2-40B4-BE49-F238E27FC236}">
                  <a16:creationId xmlns:a16="http://schemas.microsoft.com/office/drawing/2014/main" id="{977C98AB-E90E-3256-63C0-55DD3FAAE4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9851066" y="5414496"/>
              <a:ext cx="967562" cy="9675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72BD3CF-F10A-C4DF-9514-D0F225BA41F9}"/>
              </a:ext>
            </a:extLst>
          </p:cNvPr>
          <p:cNvGrpSpPr/>
          <p:nvPr/>
        </p:nvGrpSpPr>
        <p:grpSpPr>
          <a:xfrm>
            <a:off x="7657015" y="1509612"/>
            <a:ext cx="740908" cy="1119048"/>
            <a:chOff x="7657015" y="1509612"/>
            <a:chExt cx="740908" cy="1119048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4821A525-7D11-19B9-4323-E74840A48401}"/>
                </a:ext>
              </a:extLst>
            </p:cNvPr>
            <p:cNvCxnSpPr/>
            <p:nvPr/>
          </p:nvCxnSpPr>
          <p:spPr>
            <a:xfrm>
              <a:off x="8027469" y="1828321"/>
              <a:ext cx="0" cy="800339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0ACD70F-54CF-BC29-CBB0-297E88A46F2E}"/>
                </a:ext>
              </a:extLst>
            </p:cNvPr>
            <p:cNvSpPr txBox="1"/>
            <p:nvPr/>
          </p:nvSpPr>
          <p:spPr>
            <a:xfrm>
              <a:off x="7657015" y="1509612"/>
              <a:ext cx="7409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Clock</a:t>
              </a:r>
              <a:endParaRPr lang="en-IN" dirty="0"/>
            </a:p>
          </p:txBody>
        </p:sp>
      </p:grpSp>
    </p:spTree>
    <p:extLst>
      <p:ext uri="{BB962C8B-B14F-4D97-AF65-F5344CB8AC3E}">
        <p14:creationId xmlns:p14="http://schemas.microsoft.com/office/powerpoint/2010/main" val="419519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Hardware Design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2" y="1509612"/>
            <a:ext cx="6519186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range of delay required is 100 ns to 2 Secs at resolution of 10ns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Delay value corresponding to 2 Sec is 2/10ns = 20,00,00,000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In binary 28-bits are required to store 20,00,00,000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 great advantage of custom hardware is arbitrary bit width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Thus the size of Counter and Delay Reg are 28-bits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Comparator output is only 1 bit since we are driving a single LED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BD9E4F-8815-00E3-498B-96AE36FA5462}"/>
              </a:ext>
            </a:extLst>
          </p:cNvPr>
          <p:cNvSpPr/>
          <p:nvPr/>
        </p:nvSpPr>
        <p:spPr>
          <a:xfrm>
            <a:off x="9112103" y="1583773"/>
            <a:ext cx="2945218" cy="48909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Required Delay Reg</a:t>
            </a:r>
            <a:endParaRPr lang="en-IN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6ABF01-50BD-A6D2-6FBD-B55C0392069E}"/>
              </a:ext>
            </a:extLst>
          </p:cNvPr>
          <p:cNvSpPr/>
          <p:nvPr/>
        </p:nvSpPr>
        <p:spPr>
          <a:xfrm>
            <a:off x="7389629" y="2628660"/>
            <a:ext cx="2945218" cy="48909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Counter</a:t>
            </a:r>
            <a:endParaRPr lang="en-IN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D37CA69-255F-5765-2AE2-8C3EB1108EBE}"/>
              </a:ext>
            </a:extLst>
          </p:cNvPr>
          <p:cNvGrpSpPr/>
          <p:nvPr/>
        </p:nvGrpSpPr>
        <p:grpSpPr>
          <a:xfrm>
            <a:off x="8997208" y="3112366"/>
            <a:ext cx="2464690" cy="2115958"/>
            <a:chOff x="8997208" y="3112366"/>
            <a:chExt cx="2464690" cy="211595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CD3302B-CEC5-1D83-D080-6925CB26AD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997208" y="3112366"/>
              <a:ext cx="2464690" cy="2115958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0EC0E32-CC39-F509-0471-FC918065B00E}"/>
                </a:ext>
              </a:extLst>
            </p:cNvPr>
            <p:cNvSpPr txBox="1"/>
            <p:nvPr/>
          </p:nvSpPr>
          <p:spPr>
            <a:xfrm>
              <a:off x="9554259" y="4124205"/>
              <a:ext cx="13997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Comparator</a:t>
              </a:r>
              <a:endParaRPr lang="en-IN" dirty="0"/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E3B7B01-E24C-EAFC-B5CA-E2697A312152}"/>
              </a:ext>
            </a:extLst>
          </p:cNvPr>
          <p:cNvCxnSpPr/>
          <p:nvPr/>
        </p:nvCxnSpPr>
        <p:spPr>
          <a:xfrm>
            <a:off x="9441712" y="3117757"/>
            <a:ext cx="0" cy="964449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2345436-D79B-12CB-CE6A-1D3D2E8FD0FF}"/>
              </a:ext>
            </a:extLst>
          </p:cNvPr>
          <p:cNvCxnSpPr>
            <a:cxnSpLocks/>
          </p:cNvCxnSpPr>
          <p:nvPr/>
        </p:nvCxnSpPr>
        <p:spPr>
          <a:xfrm>
            <a:off x="10584712" y="2072870"/>
            <a:ext cx="0" cy="1527111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999EE01-736E-877E-86E1-A9C5E62B300E}"/>
              </a:ext>
            </a:extLst>
          </p:cNvPr>
          <p:cNvGrpSpPr/>
          <p:nvPr/>
        </p:nvGrpSpPr>
        <p:grpSpPr>
          <a:xfrm>
            <a:off x="9851066" y="4976037"/>
            <a:ext cx="967562" cy="1406021"/>
            <a:chOff x="9851066" y="4976037"/>
            <a:chExt cx="967562" cy="1406021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FFE7648-CCC2-F054-0F94-21C2EE908144}"/>
                </a:ext>
              </a:extLst>
            </p:cNvPr>
            <p:cNvCxnSpPr/>
            <p:nvPr/>
          </p:nvCxnSpPr>
          <p:spPr>
            <a:xfrm flipV="1">
              <a:off x="10271322" y="4976037"/>
              <a:ext cx="0" cy="6060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E3559DE-102D-07ED-E442-36BF84E287EA}"/>
                </a:ext>
              </a:extLst>
            </p:cNvPr>
            <p:cNvCxnSpPr/>
            <p:nvPr/>
          </p:nvCxnSpPr>
          <p:spPr>
            <a:xfrm flipV="1">
              <a:off x="10391972" y="4976037"/>
              <a:ext cx="0" cy="6060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098" name="Picture 2" descr="Led - Free electronics icons">
              <a:extLst>
                <a:ext uri="{FF2B5EF4-FFF2-40B4-BE49-F238E27FC236}">
                  <a16:creationId xmlns:a16="http://schemas.microsoft.com/office/drawing/2014/main" id="{977C98AB-E90E-3256-63C0-55DD3FAAE4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9851066" y="5414496"/>
              <a:ext cx="967562" cy="9675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821A525-7D11-19B9-4323-E74840A48401}"/>
              </a:ext>
            </a:extLst>
          </p:cNvPr>
          <p:cNvCxnSpPr/>
          <p:nvPr/>
        </p:nvCxnSpPr>
        <p:spPr>
          <a:xfrm>
            <a:off x="8027469" y="1828321"/>
            <a:ext cx="0" cy="800339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0ACD70F-54CF-BC29-CBB0-297E88A46F2E}"/>
              </a:ext>
            </a:extLst>
          </p:cNvPr>
          <p:cNvSpPr txBox="1"/>
          <p:nvPr/>
        </p:nvSpPr>
        <p:spPr>
          <a:xfrm>
            <a:off x="7631018" y="1536178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Clock</a:t>
            </a:r>
            <a:endParaRPr lang="en-IN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1B9370D-09F9-9C41-A6D5-800A8406CB22}"/>
              </a:ext>
            </a:extLst>
          </p:cNvPr>
          <p:cNvGrpSpPr/>
          <p:nvPr/>
        </p:nvGrpSpPr>
        <p:grpSpPr>
          <a:xfrm>
            <a:off x="10224759" y="2280473"/>
            <a:ext cx="551340" cy="390719"/>
            <a:chOff x="10224759" y="2280473"/>
            <a:chExt cx="551340" cy="390719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C8E3DBB-E833-819E-30B3-849F55001B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41173" y="2420111"/>
              <a:ext cx="334926" cy="2510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32FF56B-BC50-6849-BC4E-58570DE73F47}"/>
                </a:ext>
              </a:extLst>
            </p:cNvPr>
            <p:cNvSpPr txBox="1"/>
            <p:nvPr/>
          </p:nvSpPr>
          <p:spPr>
            <a:xfrm>
              <a:off x="10224759" y="2280473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28</a:t>
              </a:r>
              <a:endParaRPr lang="en-IN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0832CD-D7D3-1406-0FB2-92BDC53E3DA7}"/>
              </a:ext>
            </a:extLst>
          </p:cNvPr>
          <p:cNvGrpSpPr/>
          <p:nvPr/>
        </p:nvGrpSpPr>
        <p:grpSpPr>
          <a:xfrm>
            <a:off x="9081337" y="3258659"/>
            <a:ext cx="555573" cy="390719"/>
            <a:chOff x="10220526" y="2280473"/>
            <a:chExt cx="555573" cy="390719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1C9C36C-4AED-46ED-B319-1003277165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41173" y="2420111"/>
              <a:ext cx="334926" cy="2510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141BF47-1F8D-A8F7-0297-A115BBFC73CC}"/>
                </a:ext>
              </a:extLst>
            </p:cNvPr>
            <p:cNvSpPr txBox="1"/>
            <p:nvPr/>
          </p:nvSpPr>
          <p:spPr>
            <a:xfrm>
              <a:off x="10220526" y="2280473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28</a:t>
              </a:r>
              <a:endParaRPr lang="en-IN" dirty="0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613213E-E26D-17A2-20FB-BB11362AF9CD}"/>
              </a:ext>
            </a:extLst>
          </p:cNvPr>
          <p:cNvSpPr txBox="1"/>
          <p:nvPr/>
        </p:nvSpPr>
        <p:spPr>
          <a:xfrm>
            <a:off x="7237605" y="1509612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Clock (100 MHz)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0776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Hardware Design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0E0423-282B-BD2D-C088-D9017F70F5CB}"/>
              </a:ext>
            </a:extLst>
          </p:cNvPr>
          <p:cNvSpPr txBox="1"/>
          <p:nvPr/>
        </p:nvSpPr>
        <p:spPr>
          <a:xfrm>
            <a:off x="316732" y="1172162"/>
            <a:ext cx="4864868" cy="5632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module</a:t>
            </a:r>
            <a:r>
              <a:rPr lang="en-IN" b="1" dirty="0">
                <a:latin typeface="Courier 10 Pitch"/>
              </a:rPr>
              <a:t> </a:t>
            </a:r>
            <a:r>
              <a:rPr lang="en-IN" b="1" dirty="0" err="1">
                <a:latin typeface="Courier 10 Pitch"/>
              </a:rPr>
              <a:t>ledBlink</a:t>
            </a:r>
            <a:r>
              <a:rPr lang="en-IN" b="1" dirty="0">
                <a:latin typeface="Courier 10 Pitch"/>
              </a:rPr>
              <a:t>(</a:t>
            </a: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input</a:t>
            </a:r>
            <a:r>
              <a:rPr lang="en-IN" b="1" dirty="0">
                <a:latin typeface="Courier 10 Pitch"/>
              </a:rPr>
              <a:t>   </a:t>
            </a:r>
            <a:r>
              <a:rPr lang="en-IN" b="1" dirty="0" err="1">
                <a:latin typeface="Courier 10 Pitch"/>
              </a:rPr>
              <a:t>clk</a:t>
            </a:r>
            <a:r>
              <a:rPr lang="en-IN" b="1" dirty="0">
                <a:latin typeface="Courier 10 Pitch"/>
              </a:rPr>
              <a:t>,</a:t>
            </a: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input</a:t>
            </a:r>
            <a:r>
              <a:rPr lang="en-IN" b="1" dirty="0">
                <a:latin typeface="Courier 10 Pitch"/>
              </a:rPr>
              <a:t>   [</a:t>
            </a:r>
            <a:r>
              <a:rPr lang="en-IN" b="1" dirty="0">
                <a:solidFill>
                  <a:srgbClr val="FFC000"/>
                </a:solidFill>
                <a:latin typeface="Courier 10 Pitch"/>
              </a:rPr>
              <a:t>27:0</a:t>
            </a:r>
            <a:r>
              <a:rPr lang="en-IN" b="1" dirty="0">
                <a:latin typeface="Courier 10 Pitch"/>
              </a:rPr>
              <a:t>] </a:t>
            </a:r>
            <a:r>
              <a:rPr lang="en-IN" b="1" dirty="0" err="1">
                <a:latin typeface="Courier 10 Pitch"/>
              </a:rPr>
              <a:t>requiredDelay</a:t>
            </a:r>
            <a:r>
              <a:rPr lang="en-IN" b="1" dirty="0">
                <a:latin typeface="Courier 10 Pitch"/>
              </a:rPr>
              <a:t>,</a:t>
            </a: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output</a:t>
            </a:r>
            <a:r>
              <a:rPr lang="en-IN" b="1" dirty="0">
                <a:latin typeface="Courier 10 Pitch"/>
              </a:rPr>
              <a:t> </a:t>
            </a:r>
            <a:r>
              <a:rPr lang="en-IN" b="1" dirty="0">
                <a:solidFill>
                  <a:schemeClr val="accent1"/>
                </a:solidFill>
                <a:latin typeface="Courier 10 Pitch"/>
              </a:rPr>
              <a:t>reg</a:t>
            </a:r>
            <a:r>
              <a:rPr lang="en-IN" b="1" dirty="0">
                <a:latin typeface="Courier 10 Pitch"/>
              </a:rPr>
              <a:t> led</a:t>
            </a:r>
          </a:p>
          <a:p>
            <a:r>
              <a:rPr lang="en-IN" b="1" dirty="0">
                <a:latin typeface="Courier 10 Pitch"/>
              </a:rPr>
              <a:t>);</a:t>
            </a: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reg</a:t>
            </a:r>
            <a:r>
              <a:rPr lang="en-IN" b="1" dirty="0">
                <a:latin typeface="Courier 10 Pitch"/>
              </a:rPr>
              <a:t> [</a:t>
            </a:r>
            <a:r>
              <a:rPr lang="en-IN" b="1" dirty="0">
                <a:solidFill>
                  <a:srgbClr val="FFC000"/>
                </a:solidFill>
                <a:latin typeface="Courier 10 Pitch"/>
              </a:rPr>
              <a:t>27:0</a:t>
            </a:r>
            <a:r>
              <a:rPr lang="en-IN" b="1" dirty="0">
                <a:latin typeface="Courier 10 Pitch"/>
              </a:rPr>
              <a:t>] counter;</a:t>
            </a:r>
          </a:p>
          <a:p>
            <a:endParaRPr lang="en-IN" b="1" dirty="0">
              <a:latin typeface="Courier 10 Pitch"/>
            </a:endParaRP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initial</a:t>
            </a: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begin</a:t>
            </a:r>
          </a:p>
          <a:p>
            <a:r>
              <a:rPr lang="en-IN" b="1" dirty="0">
                <a:latin typeface="Courier 10 Pitch"/>
              </a:rPr>
              <a:t>    counter &lt;= </a:t>
            </a:r>
            <a:r>
              <a:rPr lang="en-IN" b="1" dirty="0">
                <a:solidFill>
                  <a:srgbClr val="FFC000"/>
                </a:solidFill>
                <a:latin typeface="Courier 10 Pitch"/>
              </a:rPr>
              <a:t>0</a:t>
            </a:r>
            <a:r>
              <a:rPr lang="en-IN" b="1" dirty="0">
                <a:latin typeface="Courier 10 Pitch"/>
              </a:rPr>
              <a:t>;</a:t>
            </a:r>
          </a:p>
          <a:p>
            <a:r>
              <a:rPr lang="en-IN" b="1" dirty="0">
                <a:latin typeface="Courier 10 Pitch"/>
              </a:rPr>
              <a:t>    led &lt;= </a:t>
            </a:r>
            <a:r>
              <a:rPr lang="en-IN" b="1" dirty="0">
                <a:solidFill>
                  <a:srgbClr val="FFC000"/>
                </a:solidFill>
                <a:latin typeface="Courier 10 Pitch"/>
              </a:rPr>
              <a:t>0</a:t>
            </a:r>
            <a:r>
              <a:rPr lang="en-IN" b="1" dirty="0">
                <a:latin typeface="Courier 10 Pitch"/>
              </a:rPr>
              <a:t>;</a:t>
            </a: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end</a:t>
            </a:r>
          </a:p>
          <a:p>
            <a:endParaRPr lang="en-IN" b="1" dirty="0">
              <a:latin typeface="Courier 10 Pitch"/>
            </a:endParaRP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always</a:t>
            </a:r>
            <a:r>
              <a:rPr lang="en-IN" b="1" dirty="0">
                <a:latin typeface="Courier 10 Pitch"/>
              </a:rPr>
              <a:t> @(</a:t>
            </a:r>
            <a:r>
              <a:rPr lang="en-IN" b="1" dirty="0">
                <a:solidFill>
                  <a:schemeClr val="accent1"/>
                </a:solidFill>
                <a:latin typeface="Courier 10 Pitch"/>
              </a:rPr>
              <a:t>posedge</a:t>
            </a:r>
            <a:r>
              <a:rPr lang="en-IN" b="1" dirty="0">
                <a:latin typeface="Courier 10 Pitch"/>
              </a:rPr>
              <a:t> </a:t>
            </a:r>
            <a:r>
              <a:rPr lang="en-IN" b="1" dirty="0" err="1">
                <a:latin typeface="Courier 10 Pitch"/>
              </a:rPr>
              <a:t>clk</a:t>
            </a:r>
            <a:r>
              <a:rPr lang="en-IN" b="1" dirty="0">
                <a:latin typeface="Courier 10 Pitch"/>
              </a:rPr>
              <a:t>)</a:t>
            </a: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begin</a:t>
            </a:r>
          </a:p>
          <a:p>
            <a:r>
              <a:rPr lang="en-IN" b="1" dirty="0">
                <a:latin typeface="Courier 10 Pitch"/>
              </a:rPr>
              <a:t>    </a:t>
            </a:r>
            <a:r>
              <a:rPr lang="en-IN" b="1" dirty="0">
                <a:solidFill>
                  <a:schemeClr val="accent1"/>
                </a:solidFill>
                <a:latin typeface="Courier 10 Pitch"/>
              </a:rPr>
              <a:t>if</a:t>
            </a:r>
            <a:r>
              <a:rPr lang="en-IN" b="1" dirty="0">
                <a:latin typeface="Courier 10 Pitch"/>
              </a:rPr>
              <a:t>(counter != requiredDelay-1)</a:t>
            </a:r>
          </a:p>
          <a:p>
            <a:r>
              <a:rPr lang="en-IN" b="1" dirty="0">
                <a:latin typeface="Courier 10 Pitch"/>
              </a:rPr>
              <a:t>        counter &lt;= counter+1;</a:t>
            </a:r>
          </a:p>
          <a:p>
            <a:r>
              <a:rPr lang="en-IN" b="1" dirty="0">
                <a:latin typeface="Courier 10 Pitch"/>
              </a:rPr>
              <a:t>    </a:t>
            </a:r>
            <a:r>
              <a:rPr lang="en-IN" b="1" dirty="0">
                <a:solidFill>
                  <a:schemeClr val="accent1"/>
                </a:solidFill>
                <a:latin typeface="Courier 10 Pitch"/>
              </a:rPr>
              <a:t>else</a:t>
            </a:r>
          </a:p>
          <a:p>
            <a:r>
              <a:rPr lang="en-IN" b="1" dirty="0">
                <a:latin typeface="Courier 10 Pitch"/>
              </a:rPr>
              <a:t>        counter &lt;= </a:t>
            </a:r>
            <a:r>
              <a:rPr lang="en-IN" b="1" dirty="0">
                <a:solidFill>
                  <a:srgbClr val="FFC000"/>
                </a:solidFill>
                <a:latin typeface="Courier 10 Pitch"/>
              </a:rPr>
              <a:t>0</a:t>
            </a:r>
            <a:r>
              <a:rPr lang="en-IN" b="1" dirty="0">
                <a:latin typeface="Courier 10 Pitch"/>
              </a:rPr>
              <a:t>;</a:t>
            </a: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end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FF880409-0397-D459-1671-D5A737DF36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5324" y="1262803"/>
            <a:ext cx="3282544" cy="325810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EC85E91-EF6E-B6A4-402D-EF121CB38949}"/>
              </a:ext>
            </a:extLst>
          </p:cNvPr>
          <p:cNvSpPr txBox="1"/>
          <p:nvPr/>
        </p:nvSpPr>
        <p:spPr>
          <a:xfrm>
            <a:off x="5460654" y="4730197"/>
            <a:ext cx="4864868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 10 Pitch"/>
              </a:rPr>
              <a:t>always @</a:t>
            </a:r>
            <a:r>
              <a:rPr lang="en-US" b="1" dirty="0">
                <a:latin typeface="Courier 10 Pitch"/>
              </a:rPr>
              <a:t>(</a:t>
            </a:r>
            <a:r>
              <a:rPr lang="en-US" b="1" dirty="0">
                <a:solidFill>
                  <a:schemeClr val="accent1"/>
                </a:solidFill>
                <a:latin typeface="Courier 10 Pitch"/>
              </a:rPr>
              <a:t>posedge </a:t>
            </a:r>
            <a:r>
              <a:rPr lang="en-US" b="1" dirty="0" err="1">
                <a:latin typeface="Courier 10 Pitch"/>
              </a:rPr>
              <a:t>clk</a:t>
            </a:r>
            <a:r>
              <a:rPr lang="en-US" b="1" dirty="0">
                <a:latin typeface="Courier 10 Pitch"/>
              </a:rPr>
              <a:t>)</a:t>
            </a:r>
          </a:p>
          <a:p>
            <a:r>
              <a:rPr lang="en-US" b="1" dirty="0">
                <a:solidFill>
                  <a:schemeClr val="accent1"/>
                </a:solidFill>
                <a:latin typeface="Courier 10 Pitch"/>
              </a:rPr>
              <a:t>begin</a:t>
            </a:r>
          </a:p>
          <a:p>
            <a:r>
              <a:rPr lang="en-US" b="1" dirty="0">
                <a:solidFill>
                  <a:schemeClr val="accent1"/>
                </a:solidFill>
                <a:latin typeface="Courier 10 Pitch"/>
              </a:rPr>
              <a:t>    if</a:t>
            </a:r>
            <a:r>
              <a:rPr lang="en-US" b="1" dirty="0">
                <a:latin typeface="Courier 10 Pitch"/>
              </a:rPr>
              <a:t>(counter == requiredDelay-</a:t>
            </a:r>
            <a:r>
              <a:rPr lang="en-US" b="1" dirty="0">
                <a:solidFill>
                  <a:srgbClr val="FFC000"/>
                </a:solidFill>
                <a:latin typeface="Courier 10 Pitch"/>
              </a:rPr>
              <a:t>1</a:t>
            </a:r>
            <a:r>
              <a:rPr lang="en-US" b="1" dirty="0">
                <a:latin typeface="Courier 10 Pitch"/>
              </a:rPr>
              <a:t>)</a:t>
            </a:r>
          </a:p>
          <a:p>
            <a:r>
              <a:rPr lang="en-US" b="1" dirty="0">
                <a:solidFill>
                  <a:schemeClr val="accent1"/>
                </a:solidFill>
                <a:latin typeface="Courier 10 Pitch"/>
              </a:rPr>
              <a:t>        </a:t>
            </a:r>
            <a:r>
              <a:rPr lang="en-US" b="1" dirty="0">
                <a:latin typeface="Courier 10 Pitch"/>
              </a:rPr>
              <a:t>led</a:t>
            </a:r>
            <a:r>
              <a:rPr lang="en-US" b="1" dirty="0">
                <a:solidFill>
                  <a:schemeClr val="accent1"/>
                </a:solidFill>
                <a:latin typeface="Courier 10 Pitch"/>
              </a:rPr>
              <a:t> </a:t>
            </a:r>
            <a:r>
              <a:rPr lang="en-US" b="1" dirty="0">
                <a:latin typeface="Courier 10 Pitch"/>
              </a:rPr>
              <a:t>&lt;= ~led;</a:t>
            </a:r>
          </a:p>
          <a:p>
            <a:r>
              <a:rPr lang="en-US" b="1" dirty="0">
                <a:solidFill>
                  <a:schemeClr val="accent1"/>
                </a:solidFill>
                <a:latin typeface="Courier 10 Pitch"/>
              </a:rPr>
              <a:t>end</a:t>
            </a:r>
          </a:p>
          <a:p>
            <a:endParaRPr lang="en-US" b="1" dirty="0">
              <a:solidFill>
                <a:schemeClr val="accent1"/>
              </a:solidFill>
              <a:latin typeface="Courier 10 Pitch"/>
            </a:endParaRPr>
          </a:p>
          <a:p>
            <a:r>
              <a:rPr lang="en-US" b="1" dirty="0" err="1">
                <a:solidFill>
                  <a:schemeClr val="accent1"/>
                </a:solidFill>
                <a:latin typeface="Courier 10 Pitch"/>
              </a:rPr>
              <a:t>endmodule</a:t>
            </a:r>
            <a:endParaRPr lang="en-IN" b="1" dirty="0">
              <a:solidFill>
                <a:schemeClr val="accent1"/>
              </a:solidFill>
              <a:latin typeface="Courier 10 Pitch"/>
            </a:endParaRPr>
          </a:p>
        </p:txBody>
      </p:sp>
    </p:spTree>
    <p:extLst>
      <p:ext uri="{BB962C8B-B14F-4D97-AF65-F5344CB8AC3E}">
        <p14:creationId xmlns:p14="http://schemas.microsoft.com/office/powerpoint/2010/main" val="382772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Hardware Design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0E0423-282B-BD2D-C088-D9017F70F5CB}"/>
              </a:ext>
            </a:extLst>
          </p:cNvPr>
          <p:cNvSpPr txBox="1"/>
          <p:nvPr/>
        </p:nvSpPr>
        <p:spPr>
          <a:xfrm>
            <a:off x="316732" y="1172162"/>
            <a:ext cx="4864868" cy="5632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module</a:t>
            </a:r>
            <a:r>
              <a:rPr lang="en-IN" b="1" dirty="0">
                <a:latin typeface="Courier 10 Pitch"/>
              </a:rPr>
              <a:t> </a:t>
            </a:r>
            <a:r>
              <a:rPr lang="en-IN" b="1" dirty="0" err="1">
                <a:latin typeface="Courier 10 Pitch"/>
              </a:rPr>
              <a:t>ledBlink</a:t>
            </a:r>
            <a:r>
              <a:rPr lang="en-IN" b="1" dirty="0">
                <a:latin typeface="Courier 10 Pitch"/>
              </a:rPr>
              <a:t>(</a:t>
            </a: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input</a:t>
            </a:r>
            <a:r>
              <a:rPr lang="en-IN" b="1" dirty="0">
                <a:latin typeface="Courier 10 Pitch"/>
              </a:rPr>
              <a:t>   </a:t>
            </a:r>
            <a:r>
              <a:rPr lang="en-IN" b="1" dirty="0" err="1">
                <a:latin typeface="Courier 10 Pitch"/>
              </a:rPr>
              <a:t>clk</a:t>
            </a:r>
            <a:r>
              <a:rPr lang="en-IN" b="1" dirty="0">
                <a:latin typeface="Courier 10 Pitch"/>
              </a:rPr>
              <a:t>,</a:t>
            </a: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input</a:t>
            </a:r>
            <a:r>
              <a:rPr lang="en-IN" b="1" dirty="0">
                <a:latin typeface="Courier 10 Pitch"/>
              </a:rPr>
              <a:t>   [</a:t>
            </a:r>
            <a:r>
              <a:rPr lang="en-IN" b="1" dirty="0">
                <a:solidFill>
                  <a:srgbClr val="FFC000"/>
                </a:solidFill>
                <a:latin typeface="Courier 10 Pitch"/>
              </a:rPr>
              <a:t>27:0</a:t>
            </a:r>
            <a:r>
              <a:rPr lang="en-IN" b="1" dirty="0">
                <a:latin typeface="Courier 10 Pitch"/>
              </a:rPr>
              <a:t>] </a:t>
            </a:r>
            <a:r>
              <a:rPr lang="en-IN" b="1" dirty="0" err="1">
                <a:latin typeface="Courier 10 Pitch"/>
              </a:rPr>
              <a:t>requiredDelay</a:t>
            </a:r>
            <a:r>
              <a:rPr lang="en-IN" b="1" dirty="0">
                <a:latin typeface="Courier 10 Pitch"/>
              </a:rPr>
              <a:t>,</a:t>
            </a: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output</a:t>
            </a:r>
            <a:r>
              <a:rPr lang="en-IN" b="1" dirty="0">
                <a:latin typeface="Courier 10 Pitch"/>
              </a:rPr>
              <a:t> </a:t>
            </a:r>
            <a:r>
              <a:rPr lang="en-IN" b="1" dirty="0">
                <a:solidFill>
                  <a:schemeClr val="accent1"/>
                </a:solidFill>
                <a:latin typeface="Courier 10 Pitch"/>
              </a:rPr>
              <a:t>reg</a:t>
            </a:r>
            <a:r>
              <a:rPr lang="en-IN" b="1" dirty="0">
                <a:latin typeface="Courier 10 Pitch"/>
              </a:rPr>
              <a:t> led</a:t>
            </a:r>
          </a:p>
          <a:p>
            <a:r>
              <a:rPr lang="en-IN" b="1" dirty="0">
                <a:latin typeface="Courier 10 Pitch"/>
              </a:rPr>
              <a:t>);</a:t>
            </a: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reg</a:t>
            </a:r>
            <a:r>
              <a:rPr lang="en-IN" b="1" dirty="0">
                <a:latin typeface="Courier 10 Pitch"/>
              </a:rPr>
              <a:t> [</a:t>
            </a:r>
            <a:r>
              <a:rPr lang="en-IN" b="1" dirty="0">
                <a:solidFill>
                  <a:srgbClr val="FFC000"/>
                </a:solidFill>
                <a:latin typeface="Courier 10 Pitch"/>
              </a:rPr>
              <a:t>27:0</a:t>
            </a:r>
            <a:r>
              <a:rPr lang="en-IN" b="1" dirty="0">
                <a:latin typeface="Courier 10 Pitch"/>
              </a:rPr>
              <a:t>] counter;</a:t>
            </a:r>
          </a:p>
          <a:p>
            <a:endParaRPr lang="en-IN" b="1" dirty="0">
              <a:latin typeface="Courier 10 Pitch"/>
            </a:endParaRP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initial</a:t>
            </a: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begin</a:t>
            </a:r>
          </a:p>
          <a:p>
            <a:r>
              <a:rPr lang="en-IN" b="1" dirty="0">
                <a:latin typeface="Courier 10 Pitch"/>
              </a:rPr>
              <a:t>    counter &lt;= </a:t>
            </a:r>
            <a:r>
              <a:rPr lang="en-IN" b="1" dirty="0">
                <a:solidFill>
                  <a:srgbClr val="FFC000"/>
                </a:solidFill>
                <a:latin typeface="Courier 10 Pitch"/>
              </a:rPr>
              <a:t>0</a:t>
            </a:r>
            <a:r>
              <a:rPr lang="en-IN" b="1" dirty="0">
                <a:latin typeface="Courier 10 Pitch"/>
              </a:rPr>
              <a:t>;</a:t>
            </a:r>
          </a:p>
          <a:p>
            <a:r>
              <a:rPr lang="en-IN" b="1" dirty="0">
                <a:latin typeface="Courier 10 Pitch"/>
              </a:rPr>
              <a:t>    led &lt;= </a:t>
            </a:r>
            <a:r>
              <a:rPr lang="en-IN" b="1" dirty="0">
                <a:solidFill>
                  <a:srgbClr val="FFC000"/>
                </a:solidFill>
                <a:latin typeface="Courier 10 Pitch"/>
              </a:rPr>
              <a:t>0</a:t>
            </a:r>
            <a:r>
              <a:rPr lang="en-IN" b="1" dirty="0">
                <a:latin typeface="Courier 10 Pitch"/>
              </a:rPr>
              <a:t>;</a:t>
            </a: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end</a:t>
            </a:r>
          </a:p>
          <a:p>
            <a:endParaRPr lang="en-IN" b="1" dirty="0">
              <a:latin typeface="Courier 10 Pitch"/>
            </a:endParaRP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always</a:t>
            </a:r>
            <a:r>
              <a:rPr lang="en-IN" b="1" dirty="0">
                <a:latin typeface="Courier 10 Pitch"/>
              </a:rPr>
              <a:t> @(</a:t>
            </a:r>
            <a:r>
              <a:rPr lang="en-IN" b="1" dirty="0">
                <a:solidFill>
                  <a:schemeClr val="accent1"/>
                </a:solidFill>
                <a:latin typeface="Courier 10 Pitch"/>
              </a:rPr>
              <a:t>posedge</a:t>
            </a:r>
            <a:r>
              <a:rPr lang="en-IN" b="1" dirty="0">
                <a:latin typeface="Courier 10 Pitch"/>
              </a:rPr>
              <a:t> </a:t>
            </a:r>
            <a:r>
              <a:rPr lang="en-IN" b="1" dirty="0" err="1">
                <a:latin typeface="Courier 10 Pitch"/>
              </a:rPr>
              <a:t>clk</a:t>
            </a:r>
            <a:r>
              <a:rPr lang="en-IN" b="1" dirty="0">
                <a:latin typeface="Courier 10 Pitch"/>
              </a:rPr>
              <a:t>)</a:t>
            </a: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begin</a:t>
            </a:r>
          </a:p>
          <a:p>
            <a:r>
              <a:rPr lang="en-IN" b="1" dirty="0">
                <a:latin typeface="Courier 10 Pitch"/>
              </a:rPr>
              <a:t>    </a:t>
            </a:r>
            <a:r>
              <a:rPr lang="en-IN" b="1" dirty="0">
                <a:solidFill>
                  <a:schemeClr val="accent1"/>
                </a:solidFill>
                <a:latin typeface="Courier 10 Pitch"/>
              </a:rPr>
              <a:t>if</a:t>
            </a:r>
            <a:r>
              <a:rPr lang="en-IN" b="1" dirty="0">
                <a:latin typeface="Courier 10 Pitch"/>
              </a:rPr>
              <a:t>(counter != requiredDelay-1)</a:t>
            </a:r>
          </a:p>
          <a:p>
            <a:r>
              <a:rPr lang="en-IN" b="1" dirty="0">
                <a:latin typeface="Courier 10 Pitch"/>
              </a:rPr>
              <a:t>        counter &lt;= counter+1;</a:t>
            </a:r>
          </a:p>
          <a:p>
            <a:r>
              <a:rPr lang="en-IN" b="1" dirty="0">
                <a:latin typeface="Courier 10 Pitch"/>
              </a:rPr>
              <a:t>    </a:t>
            </a:r>
            <a:r>
              <a:rPr lang="en-IN" b="1" dirty="0">
                <a:solidFill>
                  <a:schemeClr val="accent1"/>
                </a:solidFill>
                <a:latin typeface="Courier 10 Pitch"/>
              </a:rPr>
              <a:t>else</a:t>
            </a:r>
          </a:p>
          <a:p>
            <a:r>
              <a:rPr lang="en-IN" b="1" dirty="0">
                <a:latin typeface="Courier 10 Pitch"/>
              </a:rPr>
              <a:t>        counter &lt;= </a:t>
            </a:r>
            <a:r>
              <a:rPr lang="en-IN" b="1" dirty="0">
                <a:solidFill>
                  <a:srgbClr val="FFC000"/>
                </a:solidFill>
                <a:latin typeface="Courier 10 Pitch"/>
              </a:rPr>
              <a:t>0</a:t>
            </a:r>
            <a:r>
              <a:rPr lang="en-IN" b="1" dirty="0">
                <a:latin typeface="Courier 10 Pitch"/>
              </a:rPr>
              <a:t>;</a:t>
            </a:r>
          </a:p>
          <a:p>
            <a:r>
              <a:rPr lang="en-IN" b="1" dirty="0">
                <a:solidFill>
                  <a:schemeClr val="accent1"/>
                </a:solidFill>
                <a:latin typeface="Courier 10 Pitch"/>
              </a:rPr>
              <a:t>end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FF880409-0397-D459-1671-D5A737DF36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5324" y="1262803"/>
            <a:ext cx="3282544" cy="325810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EC85E91-EF6E-B6A4-402D-EF121CB38949}"/>
              </a:ext>
            </a:extLst>
          </p:cNvPr>
          <p:cNvSpPr txBox="1"/>
          <p:nvPr/>
        </p:nvSpPr>
        <p:spPr>
          <a:xfrm>
            <a:off x="5460654" y="4730197"/>
            <a:ext cx="4864868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urier 10 Pitch"/>
              </a:rPr>
              <a:t>always @</a:t>
            </a:r>
            <a:r>
              <a:rPr lang="en-US" b="1" dirty="0">
                <a:latin typeface="Courier 10 Pitch"/>
              </a:rPr>
              <a:t>(</a:t>
            </a:r>
            <a:r>
              <a:rPr lang="en-US" b="1" dirty="0">
                <a:solidFill>
                  <a:schemeClr val="accent1"/>
                </a:solidFill>
                <a:latin typeface="Courier 10 Pitch"/>
              </a:rPr>
              <a:t>posedge </a:t>
            </a:r>
            <a:r>
              <a:rPr lang="en-US" b="1" dirty="0" err="1">
                <a:latin typeface="Courier 10 Pitch"/>
              </a:rPr>
              <a:t>clk</a:t>
            </a:r>
            <a:r>
              <a:rPr lang="en-US" b="1" dirty="0">
                <a:latin typeface="Courier 10 Pitch"/>
              </a:rPr>
              <a:t>)</a:t>
            </a:r>
          </a:p>
          <a:p>
            <a:r>
              <a:rPr lang="en-US" b="1" dirty="0">
                <a:solidFill>
                  <a:schemeClr val="accent1"/>
                </a:solidFill>
                <a:latin typeface="Courier 10 Pitch"/>
              </a:rPr>
              <a:t>begin</a:t>
            </a:r>
          </a:p>
          <a:p>
            <a:r>
              <a:rPr lang="en-US" b="1" dirty="0">
                <a:solidFill>
                  <a:schemeClr val="accent1"/>
                </a:solidFill>
                <a:latin typeface="Courier 10 Pitch"/>
              </a:rPr>
              <a:t>    if</a:t>
            </a:r>
            <a:r>
              <a:rPr lang="en-US" b="1" dirty="0">
                <a:latin typeface="Courier 10 Pitch"/>
              </a:rPr>
              <a:t>(counter == requiredDelay-</a:t>
            </a:r>
            <a:r>
              <a:rPr lang="en-US" b="1" dirty="0">
                <a:solidFill>
                  <a:srgbClr val="FFC000"/>
                </a:solidFill>
                <a:latin typeface="Courier 10 Pitch"/>
              </a:rPr>
              <a:t>1</a:t>
            </a:r>
            <a:r>
              <a:rPr lang="en-US" b="1" dirty="0">
                <a:latin typeface="Courier 10 Pitch"/>
              </a:rPr>
              <a:t>)</a:t>
            </a:r>
          </a:p>
          <a:p>
            <a:r>
              <a:rPr lang="en-US" b="1" dirty="0">
                <a:solidFill>
                  <a:schemeClr val="accent1"/>
                </a:solidFill>
                <a:latin typeface="Courier 10 Pitch"/>
              </a:rPr>
              <a:t>        </a:t>
            </a:r>
            <a:r>
              <a:rPr lang="en-US" b="1" dirty="0">
                <a:latin typeface="Courier 10 Pitch"/>
              </a:rPr>
              <a:t>led</a:t>
            </a:r>
            <a:r>
              <a:rPr lang="en-US" b="1" dirty="0">
                <a:solidFill>
                  <a:schemeClr val="accent1"/>
                </a:solidFill>
                <a:latin typeface="Courier 10 Pitch"/>
              </a:rPr>
              <a:t> </a:t>
            </a:r>
            <a:r>
              <a:rPr lang="en-US" b="1" dirty="0">
                <a:latin typeface="Courier 10 Pitch"/>
              </a:rPr>
              <a:t>&lt;= ~led;</a:t>
            </a:r>
          </a:p>
          <a:p>
            <a:r>
              <a:rPr lang="en-US" b="1" dirty="0">
                <a:solidFill>
                  <a:schemeClr val="accent1"/>
                </a:solidFill>
                <a:latin typeface="Courier 10 Pitch"/>
              </a:rPr>
              <a:t>end</a:t>
            </a:r>
          </a:p>
          <a:p>
            <a:endParaRPr lang="en-US" b="1" dirty="0">
              <a:solidFill>
                <a:schemeClr val="accent1"/>
              </a:solidFill>
              <a:latin typeface="Courier 10 Pitch"/>
            </a:endParaRPr>
          </a:p>
          <a:p>
            <a:r>
              <a:rPr lang="en-US" b="1" dirty="0" err="1">
                <a:solidFill>
                  <a:schemeClr val="accent1"/>
                </a:solidFill>
                <a:latin typeface="Courier 10 Pitch"/>
              </a:rPr>
              <a:t>endmodule</a:t>
            </a:r>
            <a:endParaRPr lang="en-IN" b="1" dirty="0">
              <a:solidFill>
                <a:schemeClr val="accent1"/>
              </a:solidFill>
              <a:latin typeface="Courier 10 Pitch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6545F883-7D97-C8F2-6BF0-0B429216BF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94" y="3239950"/>
            <a:ext cx="10439937" cy="101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330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Hardware Design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560482" y="1509612"/>
            <a:ext cx="6519186" cy="5145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Although we can use 28 switches to configure the </a:t>
            </a:r>
            <a:r>
              <a:rPr lang="en-US" sz="24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Required Delay</a:t>
            </a: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 practical and a more viable solution will be to interface this hardware with a processor do this under software control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Since processors need to communicate with a variety of peripherals, they use some kind of standard </a:t>
            </a:r>
            <a:r>
              <a:rPr lang="en-US" sz="2400" i="1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bus interfaces</a:t>
            </a:r>
            <a:r>
              <a:rPr lang="en-US" sz="2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for communicating with peripherals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F158ACF-BCA1-8B81-DDFF-AD7176E13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4571" y="1509291"/>
            <a:ext cx="4913802" cy="487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99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Dyslexia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D24726"/>
      </a:accent2>
      <a:accent3>
        <a:srgbClr val="9B5AC8"/>
      </a:accent3>
      <a:accent4>
        <a:srgbClr val="F0A11F"/>
      </a:accent4>
      <a:accent5>
        <a:srgbClr val="CB5BA3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d map for Dyslexia_Win32_ss_v3.potx" id="{52B68AD9-87CD-4104-BE88-D09E115B5193}" vid="{32DE419F-2C9E-491B-9DE2-9CB15F0BBA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A1A6209-623F-4A40-A043-EF97F4DE51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CC2A95-AB18-4E2B-BAAB-ED507F826E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78DEAE-E0CA-42BB-BA2E-F6A39AAEB4B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Mind map</Template>
  <TotalTime>0</TotalTime>
  <Words>1442</Words>
  <Application>Microsoft Office PowerPoint</Application>
  <PresentationFormat>Widescreen</PresentationFormat>
  <Paragraphs>279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Courier 10 Pitch</vt:lpstr>
      <vt:lpstr>Courier New</vt:lpstr>
      <vt:lpstr>Georgia</vt:lpstr>
      <vt:lpstr>Helvetica</vt:lpstr>
      <vt:lpstr>Segoe UI</vt:lpstr>
      <vt:lpstr>Segoe UI Semibold</vt:lpstr>
      <vt:lpstr>Office Theme</vt:lpstr>
      <vt:lpstr>The Blinking LED</vt:lpstr>
      <vt:lpstr>Objective</vt:lpstr>
      <vt:lpstr>Objective</vt:lpstr>
      <vt:lpstr>Objective</vt:lpstr>
      <vt:lpstr>Hardware Design</vt:lpstr>
      <vt:lpstr>Hardware Design</vt:lpstr>
      <vt:lpstr>Hardware Design</vt:lpstr>
      <vt:lpstr>Hardware Design</vt:lpstr>
      <vt:lpstr>Hardware Design</vt:lpstr>
      <vt:lpstr>Hardware Design</vt:lpstr>
      <vt:lpstr>Hardware Design</vt:lpstr>
      <vt:lpstr>Software Design</vt:lpstr>
      <vt:lpstr>Software Design</vt:lpstr>
      <vt:lpstr>Software Design</vt:lpstr>
      <vt:lpstr>Software Design</vt:lpstr>
      <vt:lpstr>Software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2023-05-01T17:37:37Z</dcterms:created>
  <dcterms:modified xsi:type="dcterms:W3CDTF">2024-08-04T17:17:14Z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