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d4f0b531a8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d4f0b531a8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3d4f0b531a8_0_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3d4f0b531a8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3dd65552200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3dd65552200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3d4f0b531a8_0_3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3d4f0b531a8_0_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3dd65552200_0_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3dd65552200_0_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119325" y="803000"/>
            <a:ext cx="8778600" cy="3540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Name of the applicant: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Application for: Seeking approval for conducting research titled “   ” or seeking approval for importing/exporting _______________ to carryout research titled “   ”.</a:t>
            </a:r>
            <a:endParaRPr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Proposed work objective(s):</a:t>
            </a:r>
            <a:r>
              <a:rPr lang="en" sz="1600">
                <a:solidFill>
                  <a:schemeClr val="dk2"/>
                </a:solidFill>
              </a:rPr>
              <a:t> (</a:t>
            </a:r>
            <a:r>
              <a:rPr lang="en">
                <a:solidFill>
                  <a:schemeClr val="dk2"/>
                </a:solidFill>
              </a:rPr>
              <a:t>Furnish details of key objectives of the projects as 3-4 bullet points.)</a:t>
            </a:r>
            <a:endParaRPr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2"/>
              </a:solidFill>
            </a:endParaRPr>
          </a:p>
        </p:txBody>
      </p:sp>
      <p:sp>
        <p:nvSpPr>
          <p:cNvPr id="55" name="Google Shape;55;p13"/>
          <p:cNvSpPr txBox="1"/>
          <p:nvPr/>
        </p:nvSpPr>
        <p:spPr>
          <a:xfrm>
            <a:off x="2843025" y="217025"/>
            <a:ext cx="32229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dk2"/>
                </a:solidFill>
              </a:rPr>
              <a:t>IBSC presentation</a:t>
            </a:r>
            <a:endParaRPr b="1" sz="2000">
              <a:solidFill>
                <a:schemeClr val="dk2"/>
              </a:solidFill>
            </a:endParaRPr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095043" y="3868820"/>
            <a:ext cx="994700" cy="1242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/>
          <p:nvPr/>
        </p:nvSpPr>
        <p:spPr>
          <a:xfrm>
            <a:off x="2843025" y="217025"/>
            <a:ext cx="32229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dk2"/>
                </a:solidFill>
              </a:rPr>
              <a:t>IBSC presentation</a:t>
            </a:r>
            <a:endParaRPr b="1" sz="2000">
              <a:solidFill>
                <a:schemeClr val="dk2"/>
              </a:solidFill>
            </a:endParaRPr>
          </a:p>
        </p:txBody>
      </p:sp>
      <p:sp>
        <p:nvSpPr>
          <p:cNvPr id="62" name="Google Shape;62;p14"/>
          <p:cNvSpPr txBox="1"/>
          <p:nvPr/>
        </p:nvSpPr>
        <p:spPr>
          <a:xfrm>
            <a:off x="313375" y="770375"/>
            <a:ext cx="8702700" cy="2247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Category(ies) [Biosafety level(s)] of experiments to be performed: </a:t>
            </a:r>
            <a:r>
              <a:rPr lang="en">
                <a:solidFill>
                  <a:schemeClr val="dk2"/>
                </a:solidFill>
              </a:rPr>
              <a:t>(As per rDNA Safety Guidelines, 1990</a:t>
            </a:r>
            <a:r>
              <a:rPr lang="en" sz="1800">
                <a:solidFill>
                  <a:schemeClr val="dk2"/>
                </a:solidFill>
              </a:rPr>
              <a:t>.</a:t>
            </a:r>
            <a:r>
              <a:rPr lang="en">
                <a:solidFill>
                  <a:schemeClr val="dk2"/>
                </a:solidFill>
              </a:rPr>
              <a:t>)</a:t>
            </a:r>
            <a:endParaRPr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Location(s) at which research work would be performed and details of contact person(s):</a:t>
            </a:r>
            <a:r>
              <a:rPr lang="en" sz="1800">
                <a:solidFill>
                  <a:schemeClr val="dk2"/>
                </a:solidFill>
              </a:rPr>
              <a:t> </a:t>
            </a:r>
            <a:endParaRPr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2"/>
              </a:solidFill>
            </a:endParaRPr>
          </a:p>
        </p:txBody>
      </p:sp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095043" y="3868820"/>
            <a:ext cx="994700" cy="1242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/>
          <p:nvPr/>
        </p:nvSpPr>
        <p:spPr>
          <a:xfrm>
            <a:off x="2843025" y="217025"/>
            <a:ext cx="32229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dk2"/>
                </a:solidFill>
              </a:rPr>
              <a:t>IBSC presentation</a:t>
            </a:r>
            <a:endParaRPr b="1" sz="2000">
              <a:solidFill>
                <a:schemeClr val="dk2"/>
              </a:solidFill>
            </a:endParaRPr>
          </a:p>
        </p:txBody>
      </p:sp>
      <p:sp>
        <p:nvSpPr>
          <p:cNvPr id="69" name="Google Shape;69;p15"/>
          <p:cNvSpPr txBox="1"/>
          <p:nvPr/>
        </p:nvSpPr>
        <p:spPr>
          <a:xfrm>
            <a:off x="110250" y="817050"/>
            <a:ext cx="8923500" cy="3786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History of use:</a:t>
            </a:r>
            <a:r>
              <a:rPr lang="en" sz="1600">
                <a:solidFill>
                  <a:schemeClr val="dk2"/>
                </a:solidFill>
              </a:rPr>
              <a:t> </a:t>
            </a:r>
            <a:r>
              <a:rPr lang="en">
                <a:solidFill>
                  <a:schemeClr val="dk2"/>
                </a:solidFill>
              </a:rPr>
              <a:t> (</a:t>
            </a:r>
            <a:r>
              <a:rPr lang="en">
                <a:solidFill>
                  <a:schemeClr val="dk2"/>
                </a:solidFill>
              </a:rPr>
              <a:t>Provide the details on its environmental stability, toxicity, allergenicity, virulence/pathogenicity, host range, transmissibility, and treatment options.)</a:t>
            </a:r>
            <a:endParaRPr>
              <a:solidFill>
                <a:schemeClr val="dk2"/>
              </a:solidFill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2"/>
              </a:solidFill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2"/>
              </a:solidFill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Proposed fate of the HMOs, GMOs/LMOs, and product(s) thereof: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Description of the other gene(s) (such as marker, reporter gene, etc.) inserted, deleted, or modified, if any: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2"/>
              </a:solidFill>
            </a:endParaRPr>
          </a:p>
        </p:txBody>
      </p:sp>
      <p:pic>
        <p:nvPicPr>
          <p:cNvPr id="70" name="Google Shape;70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095043" y="3868820"/>
            <a:ext cx="994700" cy="1242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6"/>
          <p:cNvSpPr txBox="1"/>
          <p:nvPr/>
        </p:nvSpPr>
        <p:spPr>
          <a:xfrm>
            <a:off x="2843025" y="217025"/>
            <a:ext cx="32229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dk2"/>
                </a:solidFill>
              </a:rPr>
              <a:t>IBSC presentation</a:t>
            </a:r>
            <a:endParaRPr b="1" sz="2000">
              <a:solidFill>
                <a:schemeClr val="dk2"/>
              </a:solidFill>
            </a:endParaRPr>
          </a:p>
        </p:txBody>
      </p:sp>
      <p:sp>
        <p:nvSpPr>
          <p:cNvPr id="76" name="Google Shape;76;p16"/>
          <p:cNvSpPr txBox="1"/>
          <p:nvPr/>
        </p:nvSpPr>
        <p:spPr>
          <a:xfrm>
            <a:off x="110250" y="817050"/>
            <a:ext cx="8923500" cy="3540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Details of gene construct, if any: </a:t>
            </a:r>
            <a:r>
              <a:rPr lang="en">
                <a:solidFill>
                  <a:schemeClr val="dk2"/>
                </a:solidFill>
              </a:rPr>
              <a:t>(Provide annotated restriction maps of the gene construct(s) defining start &amp; end positions of each gene along with salient features of key genes.)</a:t>
            </a:r>
            <a:endParaRPr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chemeClr val="dk2"/>
                </a:solidFill>
              </a:rPr>
              <a:t>Number of copies of the genes incorporated: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chemeClr val="dk2"/>
                </a:solidFill>
              </a:rPr>
              <a:t>Manipulative procedures to be used:</a:t>
            </a:r>
            <a:endParaRPr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2"/>
              </a:solidFill>
            </a:endParaRPr>
          </a:p>
        </p:txBody>
      </p:sp>
      <p:pic>
        <p:nvPicPr>
          <p:cNvPr id="77" name="Google Shape;77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095043" y="3868820"/>
            <a:ext cx="994700" cy="1242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7"/>
          <p:cNvSpPr txBox="1"/>
          <p:nvPr/>
        </p:nvSpPr>
        <p:spPr>
          <a:xfrm>
            <a:off x="2843025" y="217025"/>
            <a:ext cx="32229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dk2"/>
                </a:solidFill>
              </a:rPr>
              <a:t>IBSC presentation</a:t>
            </a:r>
            <a:endParaRPr b="1" sz="2000">
              <a:solidFill>
                <a:schemeClr val="dk2"/>
              </a:solidFill>
            </a:endParaRPr>
          </a:p>
        </p:txBody>
      </p:sp>
      <p:sp>
        <p:nvSpPr>
          <p:cNvPr id="83" name="Google Shape;83;p17"/>
          <p:cNvSpPr txBox="1"/>
          <p:nvPr/>
        </p:nvSpPr>
        <p:spPr>
          <a:xfrm>
            <a:off x="220650" y="817050"/>
            <a:ext cx="8702700" cy="273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Quantity of HMOs, GMOs/LMOs and product(s) thereof to be imported:</a:t>
            </a:r>
            <a:r>
              <a:rPr lang="en" sz="1600">
                <a:solidFill>
                  <a:schemeClr val="dk2"/>
                </a:solidFill>
              </a:rPr>
              <a:t> </a:t>
            </a:r>
            <a:r>
              <a:rPr lang="en">
                <a:solidFill>
                  <a:schemeClr val="dk2"/>
                </a:solidFill>
              </a:rPr>
              <a:t> (</a:t>
            </a:r>
            <a:r>
              <a:rPr lang="en">
                <a:solidFill>
                  <a:schemeClr val="dk2"/>
                </a:solidFill>
              </a:rPr>
              <a:t>Please specify the number and type of total packs, such as vials, tubes, plates, bottles, paper, etc., and the material.</a:t>
            </a:r>
            <a:endParaRPr>
              <a:solidFill>
                <a:schemeClr val="dk2"/>
              </a:solidFill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2"/>
                </a:solidFill>
              </a:rPr>
              <a:t>number, size and quantity in each pack.)</a:t>
            </a:r>
            <a:endParaRPr>
              <a:solidFill>
                <a:schemeClr val="dk2"/>
              </a:solidFill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Source: Material transfer if it's from an academic institution. How is it transferred?</a:t>
            </a:r>
            <a:r>
              <a:rPr lang="en" sz="1800">
                <a:solidFill>
                  <a:schemeClr val="dk2"/>
                </a:solidFill>
              </a:rPr>
              <a:t>: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Was the proposed HMO, GMO/LMO, or product thereof imported earlier? Give details (approval number, etc.)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2"/>
              </a:solidFill>
            </a:endParaRPr>
          </a:p>
        </p:txBody>
      </p:sp>
      <p:pic>
        <p:nvPicPr>
          <p:cNvPr id="84" name="Google Shape;84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095043" y="3868820"/>
            <a:ext cx="994700" cy="1242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8"/>
          <p:cNvSpPr txBox="1"/>
          <p:nvPr/>
        </p:nvSpPr>
        <p:spPr>
          <a:xfrm>
            <a:off x="2843025" y="217025"/>
            <a:ext cx="32229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dk2"/>
                </a:solidFill>
              </a:rPr>
              <a:t>IBSC presentation</a:t>
            </a:r>
            <a:endParaRPr b="1" sz="2000">
              <a:solidFill>
                <a:schemeClr val="dk2"/>
              </a:solidFill>
            </a:endParaRPr>
          </a:p>
        </p:txBody>
      </p:sp>
      <p:sp>
        <p:nvSpPr>
          <p:cNvPr id="90" name="Google Shape;90;p18"/>
          <p:cNvSpPr txBox="1"/>
          <p:nvPr/>
        </p:nvSpPr>
        <p:spPr>
          <a:xfrm>
            <a:off x="220650" y="817050"/>
            <a:ext cx="87027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Statement of utilization on the HMOs, GMOs/LMOs and product(s) thereof imported earlier: </a:t>
            </a:r>
            <a:endParaRPr sz="1600">
              <a:solidFill>
                <a:schemeClr val="dk2"/>
              </a:solidFill>
            </a:endParaRPr>
          </a:p>
        </p:txBody>
      </p:sp>
      <p:pic>
        <p:nvPicPr>
          <p:cNvPr id="91" name="Google Shape;91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095043" y="3868820"/>
            <a:ext cx="994700" cy="1242125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p18"/>
          <p:cNvSpPr txBox="1"/>
          <p:nvPr/>
        </p:nvSpPr>
        <p:spPr>
          <a:xfrm>
            <a:off x="103125" y="2791975"/>
            <a:ext cx="87027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Any other information:</a:t>
            </a:r>
            <a:endParaRPr sz="16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